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6"/>
  </p:notesMasterIdLst>
  <p:sldIdLst>
    <p:sldId id="298" r:id="rId2"/>
    <p:sldId id="256" r:id="rId3"/>
    <p:sldId id="257" r:id="rId4"/>
    <p:sldId id="258" r:id="rId5"/>
    <p:sldId id="260" r:id="rId6"/>
    <p:sldId id="259" r:id="rId7"/>
    <p:sldId id="261" r:id="rId8"/>
    <p:sldId id="262" r:id="rId9"/>
    <p:sldId id="320" r:id="rId10"/>
    <p:sldId id="282" r:id="rId11"/>
    <p:sldId id="264" r:id="rId12"/>
    <p:sldId id="267" r:id="rId13"/>
    <p:sldId id="309" r:id="rId14"/>
    <p:sldId id="284" r:id="rId15"/>
    <p:sldId id="285" r:id="rId16"/>
    <p:sldId id="270" r:id="rId17"/>
    <p:sldId id="301" r:id="rId18"/>
    <p:sldId id="321" r:id="rId19"/>
    <p:sldId id="288" r:id="rId20"/>
    <p:sldId id="273" r:id="rId21"/>
    <p:sldId id="271" r:id="rId22"/>
    <p:sldId id="304" r:id="rId23"/>
    <p:sldId id="274" r:id="rId24"/>
    <p:sldId id="316" r:id="rId25"/>
    <p:sldId id="317" r:id="rId26"/>
    <p:sldId id="287" r:id="rId27"/>
    <p:sldId id="286" r:id="rId28"/>
    <p:sldId id="290" r:id="rId29"/>
    <p:sldId id="318" r:id="rId30"/>
    <p:sldId id="310" r:id="rId31"/>
    <p:sldId id="276" r:id="rId32"/>
    <p:sldId id="311" r:id="rId33"/>
    <p:sldId id="308" r:id="rId34"/>
    <p:sldId id="306" r:id="rId35"/>
    <p:sldId id="312" r:id="rId36"/>
    <p:sldId id="292" r:id="rId37"/>
    <p:sldId id="277" r:id="rId38"/>
    <p:sldId id="293" r:id="rId39"/>
    <p:sldId id="294" r:id="rId40"/>
    <p:sldId id="296" r:id="rId41"/>
    <p:sldId id="315" r:id="rId42"/>
    <p:sldId id="313" r:id="rId43"/>
    <p:sldId id="314" r:id="rId44"/>
    <p:sldId id="319" r:id="rId45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90A2E"/>
    <a:srgbClr val="0E0E3E"/>
    <a:srgbClr val="07121F"/>
    <a:srgbClr val="FFA84F"/>
    <a:srgbClr val="0C1236"/>
    <a:srgbClr val="000203"/>
    <a:srgbClr val="08121F"/>
    <a:srgbClr val="FFFFF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406" autoAdjust="0"/>
    <p:restoredTop sz="86357" autoAdjust="0"/>
  </p:normalViewPr>
  <p:slideViewPr>
    <p:cSldViewPr snapToGrid="0" snapToObjects="1">
      <p:cViewPr>
        <p:scale>
          <a:sx n="112" d="100"/>
          <a:sy n="112" d="100"/>
        </p:scale>
        <p:origin x="-84" y="-64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540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82CEC50-46CC-3B45-AF9B-59870734D3D7}" type="doc">
      <dgm:prSet loTypeId="urn:microsoft.com/office/officeart/2005/8/layout/radial4" loCatId="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8B5DC260-E18D-7646-BA4A-7CD4BAF7820E}">
      <dgm:prSet/>
      <dgm:spPr/>
      <dgm:t>
        <a:bodyPr/>
        <a:lstStyle/>
        <a:p>
          <a:pPr rtl="0"/>
          <a:r>
            <a:rPr lang="en-US" dirty="0" smtClean="0">
              <a:latin typeface="Avenir Book"/>
              <a:cs typeface="Avenir Book"/>
            </a:rPr>
            <a:t>Concept of Women Worker’s Cooperative</a:t>
          </a:r>
          <a:endParaRPr lang="en-US" dirty="0">
            <a:latin typeface="Avenir Book"/>
            <a:cs typeface="Avenir Book"/>
          </a:endParaRPr>
        </a:p>
      </dgm:t>
    </dgm:pt>
    <dgm:pt modelId="{B8557F46-7AB7-B148-90D7-81F1E9D183CA}" type="parTrans" cxnId="{B13F9689-3C50-8F4C-A8C8-F14FB1F60F2F}">
      <dgm:prSet/>
      <dgm:spPr/>
      <dgm:t>
        <a:bodyPr/>
        <a:lstStyle/>
        <a:p>
          <a:endParaRPr lang="en-US"/>
        </a:p>
      </dgm:t>
    </dgm:pt>
    <dgm:pt modelId="{166F83E1-D337-5844-B593-A33EAF0B533A}" type="sibTrans" cxnId="{B13F9689-3C50-8F4C-A8C8-F14FB1F60F2F}">
      <dgm:prSet/>
      <dgm:spPr/>
      <dgm:t>
        <a:bodyPr/>
        <a:lstStyle/>
        <a:p>
          <a:endParaRPr lang="en-US"/>
        </a:p>
      </dgm:t>
    </dgm:pt>
    <dgm:pt modelId="{F9D8B047-990C-9D4D-9BC1-20D0963A5622}">
      <dgm:prSet/>
      <dgm:spPr/>
      <dgm:t>
        <a:bodyPr/>
        <a:lstStyle/>
        <a:p>
          <a:pPr rtl="0"/>
          <a:r>
            <a:rPr lang="en-US" dirty="0" smtClean="0">
              <a:latin typeface="Avenir Book"/>
              <a:cs typeface="Avenir Book"/>
            </a:rPr>
            <a:t>Worker Independence</a:t>
          </a:r>
          <a:endParaRPr lang="en-US" dirty="0">
            <a:latin typeface="Avenir Book"/>
            <a:cs typeface="Avenir Book"/>
          </a:endParaRPr>
        </a:p>
      </dgm:t>
    </dgm:pt>
    <dgm:pt modelId="{8A3459C0-5D9F-2C4E-B4D2-69BC57A8E580}" type="parTrans" cxnId="{1653A346-E867-3A44-9578-2A3FF820AE73}">
      <dgm:prSet/>
      <dgm:spPr/>
      <dgm:t>
        <a:bodyPr/>
        <a:lstStyle/>
        <a:p>
          <a:endParaRPr lang="en-US"/>
        </a:p>
      </dgm:t>
    </dgm:pt>
    <dgm:pt modelId="{BC672F2B-AEC8-7843-83E8-148793060806}" type="sibTrans" cxnId="{1653A346-E867-3A44-9578-2A3FF820AE73}">
      <dgm:prSet/>
      <dgm:spPr/>
      <dgm:t>
        <a:bodyPr/>
        <a:lstStyle/>
        <a:p>
          <a:endParaRPr lang="en-US"/>
        </a:p>
      </dgm:t>
    </dgm:pt>
    <dgm:pt modelId="{761FA038-AE6B-7C4A-AE34-D515DD2ED707}">
      <dgm:prSet/>
      <dgm:spPr/>
      <dgm:t>
        <a:bodyPr/>
        <a:lstStyle/>
        <a:p>
          <a:pPr rtl="0"/>
          <a:r>
            <a:rPr lang="en-US" dirty="0" smtClean="0">
              <a:latin typeface="Avenir Book"/>
              <a:cs typeface="Avenir Book"/>
            </a:rPr>
            <a:t>Economic Democracy</a:t>
          </a:r>
          <a:endParaRPr lang="en-US" dirty="0">
            <a:latin typeface="Avenir Book"/>
            <a:cs typeface="Avenir Book"/>
          </a:endParaRPr>
        </a:p>
      </dgm:t>
    </dgm:pt>
    <dgm:pt modelId="{FD520AC6-C2C9-954B-9C67-55746E7DAE68}" type="parTrans" cxnId="{9D2FFABD-218A-E346-98E6-412C03DE28D0}">
      <dgm:prSet/>
      <dgm:spPr/>
      <dgm:t>
        <a:bodyPr/>
        <a:lstStyle/>
        <a:p>
          <a:endParaRPr lang="en-US"/>
        </a:p>
      </dgm:t>
    </dgm:pt>
    <dgm:pt modelId="{BC20ECF6-A815-D243-BD06-9FC51DDDCCDC}" type="sibTrans" cxnId="{9D2FFABD-218A-E346-98E6-412C03DE28D0}">
      <dgm:prSet/>
      <dgm:spPr/>
      <dgm:t>
        <a:bodyPr/>
        <a:lstStyle/>
        <a:p>
          <a:endParaRPr lang="en-US"/>
        </a:p>
      </dgm:t>
    </dgm:pt>
    <dgm:pt modelId="{4151044B-D5C8-424B-B04B-E48DE1AB033E}">
      <dgm:prSet/>
      <dgm:spPr/>
      <dgm:t>
        <a:bodyPr/>
        <a:lstStyle/>
        <a:p>
          <a:pPr rtl="0"/>
          <a:r>
            <a:rPr lang="en-US" dirty="0" smtClean="0">
              <a:latin typeface="Avenir Book"/>
              <a:cs typeface="Avenir Book"/>
            </a:rPr>
            <a:t>Social Equality</a:t>
          </a:r>
          <a:endParaRPr lang="en-US" dirty="0">
            <a:latin typeface="Avenir Book"/>
            <a:cs typeface="Avenir Book"/>
          </a:endParaRPr>
        </a:p>
      </dgm:t>
    </dgm:pt>
    <dgm:pt modelId="{CFDA622E-F37E-E94D-9E86-AB9EEAFB4A2B}" type="parTrans" cxnId="{403D09F9-DBDB-8B48-B035-D39F00E070A1}">
      <dgm:prSet/>
      <dgm:spPr/>
      <dgm:t>
        <a:bodyPr/>
        <a:lstStyle/>
        <a:p>
          <a:endParaRPr lang="en-US"/>
        </a:p>
      </dgm:t>
    </dgm:pt>
    <dgm:pt modelId="{DE353B49-E646-FC48-B1CD-D5F3A983EEA5}" type="sibTrans" cxnId="{403D09F9-DBDB-8B48-B035-D39F00E070A1}">
      <dgm:prSet/>
      <dgm:spPr/>
      <dgm:t>
        <a:bodyPr/>
        <a:lstStyle/>
        <a:p>
          <a:endParaRPr lang="en-US"/>
        </a:p>
      </dgm:t>
    </dgm:pt>
    <dgm:pt modelId="{136DFCEE-C418-0544-B1F8-DECEC9542823}" type="pres">
      <dgm:prSet presAssocID="{D82CEC50-46CC-3B45-AF9B-59870734D3D7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72F0B85-3AC5-3B43-883E-FD91A941D4A5}" type="pres">
      <dgm:prSet presAssocID="{8B5DC260-E18D-7646-BA4A-7CD4BAF7820E}" presName="centerShape" presStyleLbl="node0" presStyleIdx="0" presStyleCnt="1"/>
      <dgm:spPr/>
      <dgm:t>
        <a:bodyPr/>
        <a:lstStyle/>
        <a:p>
          <a:endParaRPr lang="en-US"/>
        </a:p>
      </dgm:t>
    </dgm:pt>
    <dgm:pt modelId="{8B409C91-81DC-034A-AA53-2C53C1946A6D}" type="pres">
      <dgm:prSet presAssocID="{8A3459C0-5D9F-2C4E-B4D2-69BC57A8E580}" presName="parTrans" presStyleLbl="bgSibTrans2D1" presStyleIdx="0" presStyleCnt="3"/>
      <dgm:spPr/>
      <dgm:t>
        <a:bodyPr/>
        <a:lstStyle/>
        <a:p>
          <a:endParaRPr lang="en-US"/>
        </a:p>
      </dgm:t>
    </dgm:pt>
    <dgm:pt modelId="{C65190E9-B027-E449-815F-E9C2C56787EB}" type="pres">
      <dgm:prSet presAssocID="{F9D8B047-990C-9D4D-9BC1-20D0963A5622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DBB4D8-A0ED-3D40-AB15-6DBA7015C34E}" type="pres">
      <dgm:prSet presAssocID="{FD520AC6-C2C9-954B-9C67-55746E7DAE68}" presName="parTrans" presStyleLbl="bgSibTrans2D1" presStyleIdx="1" presStyleCnt="3"/>
      <dgm:spPr/>
      <dgm:t>
        <a:bodyPr/>
        <a:lstStyle/>
        <a:p>
          <a:endParaRPr lang="en-US"/>
        </a:p>
      </dgm:t>
    </dgm:pt>
    <dgm:pt modelId="{F8903143-9C2C-D64E-8B3B-44535BF22708}" type="pres">
      <dgm:prSet presAssocID="{761FA038-AE6B-7C4A-AE34-D515DD2ED707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F86FCB8-F7EC-F94D-8AC8-AB0D77BEA050}" type="pres">
      <dgm:prSet presAssocID="{CFDA622E-F37E-E94D-9E86-AB9EEAFB4A2B}" presName="parTrans" presStyleLbl="bgSibTrans2D1" presStyleIdx="2" presStyleCnt="3"/>
      <dgm:spPr/>
      <dgm:t>
        <a:bodyPr/>
        <a:lstStyle/>
        <a:p>
          <a:endParaRPr lang="en-US"/>
        </a:p>
      </dgm:t>
    </dgm:pt>
    <dgm:pt modelId="{44F2DF49-8EDD-5949-B6F7-FEAF1A3DC971}" type="pres">
      <dgm:prSet presAssocID="{4151044B-D5C8-424B-B04B-E48DE1AB033E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85CC9F7-108C-D24F-9CAF-43A961790DF5}" type="presOf" srcId="{D82CEC50-46CC-3B45-AF9B-59870734D3D7}" destId="{136DFCEE-C418-0544-B1F8-DECEC9542823}" srcOrd="0" destOrd="0" presId="urn:microsoft.com/office/officeart/2005/8/layout/radial4"/>
    <dgm:cxn modelId="{51751F86-AB73-9F4D-B266-E1EB6E30EFE0}" type="presOf" srcId="{8B5DC260-E18D-7646-BA4A-7CD4BAF7820E}" destId="{872F0B85-3AC5-3B43-883E-FD91A941D4A5}" srcOrd="0" destOrd="0" presId="urn:microsoft.com/office/officeart/2005/8/layout/radial4"/>
    <dgm:cxn modelId="{1653A346-E867-3A44-9578-2A3FF820AE73}" srcId="{8B5DC260-E18D-7646-BA4A-7CD4BAF7820E}" destId="{F9D8B047-990C-9D4D-9BC1-20D0963A5622}" srcOrd="0" destOrd="0" parTransId="{8A3459C0-5D9F-2C4E-B4D2-69BC57A8E580}" sibTransId="{BC672F2B-AEC8-7843-83E8-148793060806}"/>
    <dgm:cxn modelId="{9D2FFABD-218A-E346-98E6-412C03DE28D0}" srcId="{8B5DC260-E18D-7646-BA4A-7CD4BAF7820E}" destId="{761FA038-AE6B-7C4A-AE34-D515DD2ED707}" srcOrd="1" destOrd="0" parTransId="{FD520AC6-C2C9-954B-9C67-55746E7DAE68}" sibTransId="{BC20ECF6-A815-D243-BD06-9FC51DDDCCDC}"/>
    <dgm:cxn modelId="{B13F9689-3C50-8F4C-A8C8-F14FB1F60F2F}" srcId="{D82CEC50-46CC-3B45-AF9B-59870734D3D7}" destId="{8B5DC260-E18D-7646-BA4A-7CD4BAF7820E}" srcOrd="0" destOrd="0" parTransId="{B8557F46-7AB7-B148-90D7-81F1E9D183CA}" sibTransId="{166F83E1-D337-5844-B593-A33EAF0B533A}"/>
    <dgm:cxn modelId="{90A754FB-17A4-AF41-91A8-92F767E0C34D}" type="presOf" srcId="{F9D8B047-990C-9D4D-9BC1-20D0963A5622}" destId="{C65190E9-B027-E449-815F-E9C2C56787EB}" srcOrd="0" destOrd="0" presId="urn:microsoft.com/office/officeart/2005/8/layout/radial4"/>
    <dgm:cxn modelId="{DB42EFE1-3A50-024C-80AF-3E406596538C}" type="presOf" srcId="{761FA038-AE6B-7C4A-AE34-D515DD2ED707}" destId="{F8903143-9C2C-D64E-8B3B-44535BF22708}" srcOrd="0" destOrd="0" presId="urn:microsoft.com/office/officeart/2005/8/layout/radial4"/>
    <dgm:cxn modelId="{403D09F9-DBDB-8B48-B035-D39F00E070A1}" srcId="{8B5DC260-E18D-7646-BA4A-7CD4BAF7820E}" destId="{4151044B-D5C8-424B-B04B-E48DE1AB033E}" srcOrd="2" destOrd="0" parTransId="{CFDA622E-F37E-E94D-9E86-AB9EEAFB4A2B}" sibTransId="{DE353B49-E646-FC48-B1CD-D5F3A983EEA5}"/>
    <dgm:cxn modelId="{0E481BDF-E022-CE46-85E0-36CAD4F45134}" type="presOf" srcId="{CFDA622E-F37E-E94D-9E86-AB9EEAFB4A2B}" destId="{7F86FCB8-F7EC-F94D-8AC8-AB0D77BEA050}" srcOrd="0" destOrd="0" presId="urn:microsoft.com/office/officeart/2005/8/layout/radial4"/>
    <dgm:cxn modelId="{DAF0E51F-ABB0-414F-B44E-62DCE06E3FE6}" type="presOf" srcId="{8A3459C0-5D9F-2C4E-B4D2-69BC57A8E580}" destId="{8B409C91-81DC-034A-AA53-2C53C1946A6D}" srcOrd="0" destOrd="0" presId="urn:microsoft.com/office/officeart/2005/8/layout/radial4"/>
    <dgm:cxn modelId="{4649E96E-9093-3143-9144-989DA45C2A30}" type="presOf" srcId="{FD520AC6-C2C9-954B-9C67-55746E7DAE68}" destId="{96DBB4D8-A0ED-3D40-AB15-6DBA7015C34E}" srcOrd="0" destOrd="0" presId="urn:microsoft.com/office/officeart/2005/8/layout/radial4"/>
    <dgm:cxn modelId="{32957455-E757-2F4F-B7E4-30DBB55D5F00}" type="presOf" srcId="{4151044B-D5C8-424B-B04B-E48DE1AB033E}" destId="{44F2DF49-8EDD-5949-B6F7-FEAF1A3DC971}" srcOrd="0" destOrd="0" presId="urn:microsoft.com/office/officeart/2005/8/layout/radial4"/>
    <dgm:cxn modelId="{7358A92C-1A3A-1847-A799-C7547FEBBCE2}" type="presParOf" srcId="{136DFCEE-C418-0544-B1F8-DECEC9542823}" destId="{872F0B85-3AC5-3B43-883E-FD91A941D4A5}" srcOrd="0" destOrd="0" presId="urn:microsoft.com/office/officeart/2005/8/layout/radial4"/>
    <dgm:cxn modelId="{BF3B217B-91BA-1946-86BF-BC64DF6F65EA}" type="presParOf" srcId="{136DFCEE-C418-0544-B1F8-DECEC9542823}" destId="{8B409C91-81DC-034A-AA53-2C53C1946A6D}" srcOrd="1" destOrd="0" presId="urn:microsoft.com/office/officeart/2005/8/layout/radial4"/>
    <dgm:cxn modelId="{7A02EA55-FC2D-AC41-9C24-BEF81C02E600}" type="presParOf" srcId="{136DFCEE-C418-0544-B1F8-DECEC9542823}" destId="{C65190E9-B027-E449-815F-E9C2C56787EB}" srcOrd="2" destOrd="0" presId="urn:microsoft.com/office/officeart/2005/8/layout/radial4"/>
    <dgm:cxn modelId="{31FC3CCA-2EA8-5745-A527-C282F0503BD9}" type="presParOf" srcId="{136DFCEE-C418-0544-B1F8-DECEC9542823}" destId="{96DBB4D8-A0ED-3D40-AB15-6DBA7015C34E}" srcOrd="3" destOrd="0" presId="urn:microsoft.com/office/officeart/2005/8/layout/radial4"/>
    <dgm:cxn modelId="{11866984-E74B-2642-919D-532E8534F41E}" type="presParOf" srcId="{136DFCEE-C418-0544-B1F8-DECEC9542823}" destId="{F8903143-9C2C-D64E-8B3B-44535BF22708}" srcOrd="4" destOrd="0" presId="urn:microsoft.com/office/officeart/2005/8/layout/radial4"/>
    <dgm:cxn modelId="{830EE53F-1DBD-344A-8FFA-CE6C9D634772}" type="presParOf" srcId="{136DFCEE-C418-0544-B1F8-DECEC9542823}" destId="{7F86FCB8-F7EC-F94D-8AC8-AB0D77BEA050}" srcOrd="5" destOrd="0" presId="urn:microsoft.com/office/officeart/2005/8/layout/radial4"/>
    <dgm:cxn modelId="{3D6CA4B7-CB5E-B54C-A6B9-FD3BB0D8249C}" type="presParOf" srcId="{136DFCEE-C418-0544-B1F8-DECEC9542823}" destId="{44F2DF49-8EDD-5949-B6F7-FEAF1A3DC971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40303BA-573E-6240-BC0A-1DE1ABFAC22D}" type="doc">
      <dgm:prSet loTypeId="urn:microsoft.com/office/officeart/2005/8/layout/equation1" loCatId="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F886F6A7-FE2E-E64D-AB69-5F03C061F704}">
      <dgm:prSet/>
      <dgm:spPr/>
      <dgm:t>
        <a:bodyPr/>
        <a:lstStyle/>
        <a:p>
          <a:pPr rtl="0"/>
          <a:r>
            <a:rPr lang="en-US" dirty="0" smtClean="0">
              <a:latin typeface="Adobe Gurmukhi"/>
              <a:cs typeface="Adobe Gurmukhi"/>
            </a:rPr>
            <a:t>Non </a:t>
          </a:r>
          <a:r>
            <a:rPr lang="en-US" dirty="0" err="1" smtClean="0">
              <a:latin typeface="Adobe Gurmukhi"/>
              <a:cs typeface="Adobe Gurmukhi"/>
            </a:rPr>
            <a:t>Labour</a:t>
          </a:r>
          <a:r>
            <a:rPr lang="en-US" dirty="0" smtClean="0">
              <a:latin typeface="Adobe Gurmukhi"/>
              <a:cs typeface="Adobe Gurmukhi"/>
            </a:rPr>
            <a:t> Cost</a:t>
          </a:r>
          <a:endParaRPr lang="en-US" dirty="0">
            <a:latin typeface="Adobe Gurmukhi"/>
            <a:cs typeface="Adobe Gurmukhi"/>
          </a:endParaRPr>
        </a:p>
      </dgm:t>
    </dgm:pt>
    <dgm:pt modelId="{1F8E621D-A124-0645-B865-B22522F40239}" type="parTrans" cxnId="{4C17131E-D5E2-9A4C-9725-F0DD89613C17}">
      <dgm:prSet/>
      <dgm:spPr/>
      <dgm:t>
        <a:bodyPr/>
        <a:lstStyle/>
        <a:p>
          <a:endParaRPr lang="en-US"/>
        </a:p>
      </dgm:t>
    </dgm:pt>
    <dgm:pt modelId="{559ED89F-2020-394F-A344-E073DEE4DD9E}" type="sibTrans" cxnId="{4C17131E-D5E2-9A4C-9725-F0DD89613C17}">
      <dgm:prSet/>
      <dgm:spPr/>
      <dgm:t>
        <a:bodyPr/>
        <a:lstStyle/>
        <a:p>
          <a:endParaRPr lang="en-US"/>
        </a:p>
      </dgm:t>
    </dgm:pt>
    <dgm:pt modelId="{F76D6DB3-767E-174B-883E-5312B4609027}">
      <dgm:prSet/>
      <dgm:spPr/>
      <dgm:t>
        <a:bodyPr/>
        <a:lstStyle/>
        <a:p>
          <a:pPr rtl="0"/>
          <a:r>
            <a:rPr lang="en-US" dirty="0" smtClean="0">
              <a:latin typeface="Adobe Gurmukhi"/>
              <a:cs typeface="Adobe Gurmukhi"/>
            </a:rPr>
            <a:t>Survival Payment</a:t>
          </a:r>
        </a:p>
      </dgm:t>
    </dgm:pt>
    <dgm:pt modelId="{061EC9A7-6829-A64C-8C1B-4F4F8FD63A32}" type="parTrans" cxnId="{695D57B8-B4B4-134B-83CD-4AA88E07CFE8}">
      <dgm:prSet/>
      <dgm:spPr/>
      <dgm:t>
        <a:bodyPr/>
        <a:lstStyle/>
        <a:p>
          <a:endParaRPr lang="en-US"/>
        </a:p>
      </dgm:t>
    </dgm:pt>
    <dgm:pt modelId="{50B28503-554D-2340-B828-6A8BF8F1CD35}" type="sibTrans" cxnId="{695D57B8-B4B4-134B-83CD-4AA88E07CFE8}">
      <dgm:prSet/>
      <dgm:spPr/>
      <dgm:t>
        <a:bodyPr/>
        <a:lstStyle/>
        <a:p>
          <a:endParaRPr lang="en-US"/>
        </a:p>
      </dgm:t>
    </dgm:pt>
    <dgm:pt modelId="{26B2A40E-2C3D-854B-9981-5E4E0B7B62F5}">
      <dgm:prSet/>
      <dgm:spPr/>
      <dgm:t>
        <a:bodyPr/>
        <a:lstStyle/>
        <a:p>
          <a:pPr rtl="0"/>
          <a:r>
            <a:rPr lang="en-US" dirty="0" smtClean="0">
              <a:latin typeface="Adobe Gurmukhi"/>
              <a:cs typeface="Adobe Gurmukhi"/>
            </a:rPr>
            <a:t>Surplus</a:t>
          </a:r>
          <a:endParaRPr lang="en-US" dirty="0">
            <a:latin typeface="Adobe Gurmukhi"/>
            <a:cs typeface="Adobe Gurmukhi"/>
          </a:endParaRPr>
        </a:p>
      </dgm:t>
    </dgm:pt>
    <dgm:pt modelId="{82284771-725C-3F4A-90D9-76CBC10ECB9E}" type="parTrans" cxnId="{01B0CC0E-00A4-1346-AF3C-2E3A20CB2BB6}">
      <dgm:prSet/>
      <dgm:spPr/>
      <dgm:t>
        <a:bodyPr/>
        <a:lstStyle/>
        <a:p>
          <a:endParaRPr lang="en-US"/>
        </a:p>
      </dgm:t>
    </dgm:pt>
    <dgm:pt modelId="{0677D518-FEF2-DD4A-A20B-B989E661FFE8}" type="sibTrans" cxnId="{01B0CC0E-00A4-1346-AF3C-2E3A20CB2BB6}">
      <dgm:prSet/>
      <dgm:spPr/>
      <dgm:t>
        <a:bodyPr/>
        <a:lstStyle/>
        <a:p>
          <a:endParaRPr lang="en-US"/>
        </a:p>
      </dgm:t>
    </dgm:pt>
    <dgm:pt modelId="{3F7AB85D-B18E-B34A-AFF2-7967FF52A9FF}">
      <dgm:prSet/>
      <dgm:spPr/>
      <dgm:t>
        <a:bodyPr/>
        <a:lstStyle/>
        <a:p>
          <a:pPr rtl="0"/>
          <a:r>
            <a:rPr lang="en-US" dirty="0" smtClean="0">
              <a:latin typeface="Adobe Gurmukhi"/>
              <a:cs typeface="Adobe Gurmukhi"/>
            </a:rPr>
            <a:t>Revenue</a:t>
          </a:r>
          <a:endParaRPr lang="en-US" dirty="0">
            <a:latin typeface="Adobe Gurmukhi"/>
            <a:cs typeface="Adobe Gurmukhi"/>
          </a:endParaRPr>
        </a:p>
      </dgm:t>
    </dgm:pt>
    <dgm:pt modelId="{6A1B820F-ED5B-D04B-90D9-0EF6A7EF10AE}" type="parTrans" cxnId="{F75F7BAA-5558-7A43-81CA-E0920E6546F7}">
      <dgm:prSet/>
      <dgm:spPr/>
      <dgm:t>
        <a:bodyPr/>
        <a:lstStyle/>
        <a:p>
          <a:endParaRPr lang="en-US"/>
        </a:p>
      </dgm:t>
    </dgm:pt>
    <dgm:pt modelId="{CC622A7B-A838-B344-8DDA-BE7855DFA942}" type="sibTrans" cxnId="{F75F7BAA-5558-7A43-81CA-E0920E6546F7}">
      <dgm:prSet/>
      <dgm:spPr/>
      <dgm:t>
        <a:bodyPr/>
        <a:lstStyle/>
        <a:p>
          <a:endParaRPr lang="en-US"/>
        </a:p>
      </dgm:t>
    </dgm:pt>
    <dgm:pt modelId="{E8C8A89B-E551-1845-B366-97300187BD13}" type="pres">
      <dgm:prSet presAssocID="{440303BA-573E-6240-BC0A-1DE1ABFAC22D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87A43CA-B7BE-A54D-A9AA-2166A670E4DE}" type="pres">
      <dgm:prSet presAssocID="{3F7AB85D-B18E-B34A-AFF2-7967FF52A9FF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F96C6F-A4DF-804C-96D4-F6DFE3E1A30C}" type="pres">
      <dgm:prSet presAssocID="{CC622A7B-A838-B344-8DDA-BE7855DFA942}" presName="spacerL" presStyleCnt="0"/>
      <dgm:spPr/>
    </dgm:pt>
    <dgm:pt modelId="{F14FE56F-778E-654F-91BB-CA59CA701B1C}" type="pres">
      <dgm:prSet presAssocID="{CC622A7B-A838-B344-8DDA-BE7855DFA942}" presName="sibTrans" presStyleLbl="sibTrans2D1" presStyleIdx="0" presStyleCnt="3"/>
      <dgm:spPr/>
      <dgm:t>
        <a:bodyPr/>
        <a:lstStyle/>
        <a:p>
          <a:endParaRPr lang="en-US"/>
        </a:p>
      </dgm:t>
    </dgm:pt>
    <dgm:pt modelId="{974D9CCC-FB94-5C4A-8937-BFE54707547F}" type="pres">
      <dgm:prSet presAssocID="{CC622A7B-A838-B344-8DDA-BE7855DFA942}" presName="spacerR" presStyleCnt="0"/>
      <dgm:spPr/>
    </dgm:pt>
    <dgm:pt modelId="{9998400B-5B01-2047-BB8C-407FA0F9645E}" type="pres">
      <dgm:prSet presAssocID="{F886F6A7-FE2E-E64D-AB69-5F03C061F704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6665C90-EAB1-144E-AB8F-6C7CC3AFDC27}" type="pres">
      <dgm:prSet presAssocID="{559ED89F-2020-394F-A344-E073DEE4DD9E}" presName="spacerL" presStyleCnt="0"/>
      <dgm:spPr/>
    </dgm:pt>
    <dgm:pt modelId="{D6648DE2-013E-A34B-B97E-B42D05349089}" type="pres">
      <dgm:prSet presAssocID="{559ED89F-2020-394F-A344-E073DEE4DD9E}" presName="sibTrans" presStyleLbl="sibTrans2D1" presStyleIdx="1" presStyleCnt="3"/>
      <dgm:spPr/>
      <dgm:t>
        <a:bodyPr/>
        <a:lstStyle/>
        <a:p>
          <a:endParaRPr lang="en-US"/>
        </a:p>
      </dgm:t>
    </dgm:pt>
    <dgm:pt modelId="{EF814EA8-3690-144B-955C-BE65063AE555}" type="pres">
      <dgm:prSet presAssocID="{559ED89F-2020-394F-A344-E073DEE4DD9E}" presName="spacerR" presStyleCnt="0"/>
      <dgm:spPr/>
    </dgm:pt>
    <dgm:pt modelId="{5123BC85-F52B-A347-ABF4-3A99BED6D355}" type="pres">
      <dgm:prSet presAssocID="{F76D6DB3-767E-174B-883E-5312B4609027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0C0B33-8E7F-FB48-B112-7E84CD68C64B}" type="pres">
      <dgm:prSet presAssocID="{50B28503-554D-2340-B828-6A8BF8F1CD35}" presName="spacerL" presStyleCnt="0"/>
      <dgm:spPr/>
    </dgm:pt>
    <dgm:pt modelId="{3D3A9A35-C626-A84E-B54F-CDCC2E56054D}" type="pres">
      <dgm:prSet presAssocID="{50B28503-554D-2340-B828-6A8BF8F1CD35}" presName="sibTrans" presStyleLbl="sibTrans2D1" presStyleIdx="2" presStyleCnt="3"/>
      <dgm:spPr/>
      <dgm:t>
        <a:bodyPr/>
        <a:lstStyle/>
        <a:p>
          <a:endParaRPr lang="en-US"/>
        </a:p>
      </dgm:t>
    </dgm:pt>
    <dgm:pt modelId="{5B5612EA-EDDA-DE41-AD5E-5B5ECE3E55F1}" type="pres">
      <dgm:prSet presAssocID="{50B28503-554D-2340-B828-6A8BF8F1CD35}" presName="spacerR" presStyleCnt="0"/>
      <dgm:spPr/>
    </dgm:pt>
    <dgm:pt modelId="{F300A851-2F81-2C41-86DC-FD1826B28FF8}" type="pres">
      <dgm:prSet presAssocID="{26B2A40E-2C3D-854B-9981-5E4E0B7B62F5}" presName="node" presStyleLbl="node1" presStyleIdx="3" presStyleCnt="4" custLinFactX="2068" custLinFactNeighborX="100000" custLinFactNeighborY="-343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75F7BAA-5558-7A43-81CA-E0920E6546F7}" srcId="{440303BA-573E-6240-BC0A-1DE1ABFAC22D}" destId="{3F7AB85D-B18E-B34A-AFF2-7967FF52A9FF}" srcOrd="0" destOrd="0" parTransId="{6A1B820F-ED5B-D04B-90D9-0EF6A7EF10AE}" sibTransId="{CC622A7B-A838-B344-8DDA-BE7855DFA942}"/>
    <dgm:cxn modelId="{4C17131E-D5E2-9A4C-9725-F0DD89613C17}" srcId="{440303BA-573E-6240-BC0A-1DE1ABFAC22D}" destId="{F886F6A7-FE2E-E64D-AB69-5F03C061F704}" srcOrd="1" destOrd="0" parTransId="{1F8E621D-A124-0645-B865-B22522F40239}" sibTransId="{559ED89F-2020-394F-A344-E073DEE4DD9E}"/>
    <dgm:cxn modelId="{2577845D-1EDA-C14B-A55D-EE49A8A656F5}" type="presOf" srcId="{3F7AB85D-B18E-B34A-AFF2-7967FF52A9FF}" destId="{B87A43CA-B7BE-A54D-A9AA-2166A670E4DE}" srcOrd="0" destOrd="0" presId="urn:microsoft.com/office/officeart/2005/8/layout/equation1"/>
    <dgm:cxn modelId="{625EF402-DB6E-7340-8BEA-48C11C0FA7DE}" type="presOf" srcId="{F76D6DB3-767E-174B-883E-5312B4609027}" destId="{5123BC85-F52B-A347-ABF4-3A99BED6D355}" srcOrd="0" destOrd="0" presId="urn:microsoft.com/office/officeart/2005/8/layout/equation1"/>
    <dgm:cxn modelId="{CF0B8F39-D25C-8D41-960D-6FFBFD3D7AF1}" type="presOf" srcId="{559ED89F-2020-394F-A344-E073DEE4DD9E}" destId="{D6648DE2-013E-A34B-B97E-B42D05349089}" srcOrd="0" destOrd="0" presId="urn:microsoft.com/office/officeart/2005/8/layout/equation1"/>
    <dgm:cxn modelId="{036C32A5-CE7C-2147-A749-B04EB00B1E79}" type="presOf" srcId="{CC622A7B-A838-B344-8DDA-BE7855DFA942}" destId="{F14FE56F-778E-654F-91BB-CA59CA701B1C}" srcOrd="0" destOrd="0" presId="urn:microsoft.com/office/officeart/2005/8/layout/equation1"/>
    <dgm:cxn modelId="{7A9EB7AA-EB13-7546-B3FB-E7296861CA8D}" type="presOf" srcId="{50B28503-554D-2340-B828-6A8BF8F1CD35}" destId="{3D3A9A35-C626-A84E-B54F-CDCC2E56054D}" srcOrd="0" destOrd="0" presId="urn:microsoft.com/office/officeart/2005/8/layout/equation1"/>
    <dgm:cxn modelId="{695D57B8-B4B4-134B-83CD-4AA88E07CFE8}" srcId="{440303BA-573E-6240-BC0A-1DE1ABFAC22D}" destId="{F76D6DB3-767E-174B-883E-5312B4609027}" srcOrd="2" destOrd="0" parTransId="{061EC9A7-6829-A64C-8C1B-4F4F8FD63A32}" sibTransId="{50B28503-554D-2340-B828-6A8BF8F1CD35}"/>
    <dgm:cxn modelId="{2A81AB40-289C-1E4D-9D6D-783AD552B6E4}" type="presOf" srcId="{440303BA-573E-6240-BC0A-1DE1ABFAC22D}" destId="{E8C8A89B-E551-1845-B366-97300187BD13}" srcOrd="0" destOrd="0" presId="urn:microsoft.com/office/officeart/2005/8/layout/equation1"/>
    <dgm:cxn modelId="{01B0CC0E-00A4-1346-AF3C-2E3A20CB2BB6}" srcId="{440303BA-573E-6240-BC0A-1DE1ABFAC22D}" destId="{26B2A40E-2C3D-854B-9981-5E4E0B7B62F5}" srcOrd="3" destOrd="0" parTransId="{82284771-725C-3F4A-90D9-76CBC10ECB9E}" sibTransId="{0677D518-FEF2-DD4A-A20B-B989E661FFE8}"/>
    <dgm:cxn modelId="{8BD88C17-CD3B-7743-94CA-F5240ECB24FD}" type="presOf" srcId="{26B2A40E-2C3D-854B-9981-5E4E0B7B62F5}" destId="{F300A851-2F81-2C41-86DC-FD1826B28FF8}" srcOrd="0" destOrd="0" presId="urn:microsoft.com/office/officeart/2005/8/layout/equation1"/>
    <dgm:cxn modelId="{324BEAFB-419A-4E42-AC54-15623C381002}" type="presOf" srcId="{F886F6A7-FE2E-E64D-AB69-5F03C061F704}" destId="{9998400B-5B01-2047-BB8C-407FA0F9645E}" srcOrd="0" destOrd="0" presId="urn:microsoft.com/office/officeart/2005/8/layout/equation1"/>
    <dgm:cxn modelId="{0B6B484F-9FE9-DE4C-B8A5-C495DCB35846}" type="presParOf" srcId="{E8C8A89B-E551-1845-B366-97300187BD13}" destId="{B87A43CA-B7BE-A54D-A9AA-2166A670E4DE}" srcOrd="0" destOrd="0" presId="urn:microsoft.com/office/officeart/2005/8/layout/equation1"/>
    <dgm:cxn modelId="{8407EA76-9BE0-C94E-A7D5-4D2E6D91D3EC}" type="presParOf" srcId="{E8C8A89B-E551-1845-B366-97300187BD13}" destId="{30F96C6F-A4DF-804C-96D4-F6DFE3E1A30C}" srcOrd="1" destOrd="0" presId="urn:microsoft.com/office/officeart/2005/8/layout/equation1"/>
    <dgm:cxn modelId="{A27ADBC4-7020-F646-8F48-C1871F1367D3}" type="presParOf" srcId="{E8C8A89B-E551-1845-B366-97300187BD13}" destId="{F14FE56F-778E-654F-91BB-CA59CA701B1C}" srcOrd="2" destOrd="0" presId="urn:microsoft.com/office/officeart/2005/8/layout/equation1"/>
    <dgm:cxn modelId="{5C32C49D-D8C4-6C4F-B202-4EBBAB80DB7B}" type="presParOf" srcId="{E8C8A89B-E551-1845-B366-97300187BD13}" destId="{974D9CCC-FB94-5C4A-8937-BFE54707547F}" srcOrd="3" destOrd="0" presId="urn:microsoft.com/office/officeart/2005/8/layout/equation1"/>
    <dgm:cxn modelId="{ECA5D5E3-5E46-CF41-B1A0-9DFB95B2C066}" type="presParOf" srcId="{E8C8A89B-E551-1845-B366-97300187BD13}" destId="{9998400B-5B01-2047-BB8C-407FA0F9645E}" srcOrd="4" destOrd="0" presId="urn:microsoft.com/office/officeart/2005/8/layout/equation1"/>
    <dgm:cxn modelId="{41B6FA05-5452-8D4F-90A7-54C472E0F99E}" type="presParOf" srcId="{E8C8A89B-E551-1845-B366-97300187BD13}" destId="{06665C90-EAB1-144E-AB8F-6C7CC3AFDC27}" srcOrd="5" destOrd="0" presId="urn:microsoft.com/office/officeart/2005/8/layout/equation1"/>
    <dgm:cxn modelId="{9D111A2E-7983-7D49-88C2-552E20FA7FFB}" type="presParOf" srcId="{E8C8A89B-E551-1845-B366-97300187BD13}" destId="{D6648DE2-013E-A34B-B97E-B42D05349089}" srcOrd="6" destOrd="0" presId="urn:microsoft.com/office/officeart/2005/8/layout/equation1"/>
    <dgm:cxn modelId="{E16635B2-278A-6743-9D19-DF339893BB0B}" type="presParOf" srcId="{E8C8A89B-E551-1845-B366-97300187BD13}" destId="{EF814EA8-3690-144B-955C-BE65063AE555}" srcOrd="7" destOrd="0" presId="urn:microsoft.com/office/officeart/2005/8/layout/equation1"/>
    <dgm:cxn modelId="{BB36E466-520E-BE41-96DC-6A1B2D8807A6}" type="presParOf" srcId="{E8C8A89B-E551-1845-B366-97300187BD13}" destId="{5123BC85-F52B-A347-ABF4-3A99BED6D355}" srcOrd="8" destOrd="0" presId="urn:microsoft.com/office/officeart/2005/8/layout/equation1"/>
    <dgm:cxn modelId="{10937965-5666-F540-9F6E-4695FE9F530F}" type="presParOf" srcId="{E8C8A89B-E551-1845-B366-97300187BD13}" destId="{FB0C0B33-8E7F-FB48-B112-7E84CD68C64B}" srcOrd="9" destOrd="0" presId="urn:microsoft.com/office/officeart/2005/8/layout/equation1"/>
    <dgm:cxn modelId="{ECB476C4-C905-6C46-98BD-5AE314A95BC3}" type="presParOf" srcId="{E8C8A89B-E551-1845-B366-97300187BD13}" destId="{3D3A9A35-C626-A84E-B54F-CDCC2E56054D}" srcOrd="10" destOrd="0" presId="urn:microsoft.com/office/officeart/2005/8/layout/equation1"/>
    <dgm:cxn modelId="{FA718A91-7AB6-1A4A-998A-FE0B4CE2A952}" type="presParOf" srcId="{E8C8A89B-E551-1845-B366-97300187BD13}" destId="{5B5612EA-EDDA-DE41-AD5E-5B5ECE3E55F1}" srcOrd="11" destOrd="0" presId="urn:microsoft.com/office/officeart/2005/8/layout/equation1"/>
    <dgm:cxn modelId="{8C091976-960A-E743-88B3-E6B1BB7E44B4}" type="presParOf" srcId="{E8C8A89B-E551-1845-B366-97300187BD13}" destId="{F300A851-2F81-2C41-86DC-FD1826B28FF8}" srcOrd="12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2F0B85-3AC5-3B43-883E-FD91A941D4A5}">
      <dsp:nvSpPr>
        <dsp:cNvPr id="0" name=""/>
        <dsp:cNvSpPr/>
      </dsp:nvSpPr>
      <dsp:spPr>
        <a:xfrm>
          <a:off x="3322975" y="2348447"/>
          <a:ext cx="1972475" cy="1972475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>
              <a:latin typeface="Avenir Book"/>
              <a:cs typeface="Avenir Book"/>
            </a:rPr>
            <a:t>Concept of Women Worker’s Cooperative</a:t>
          </a:r>
          <a:endParaRPr lang="en-US" sz="2300" kern="1200" dirty="0">
            <a:latin typeface="Avenir Book"/>
            <a:cs typeface="Avenir Book"/>
          </a:endParaRPr>
        </a:p>
      </dsp:txBody>
      <dsp:txXfrm>
        <a:off x="3611837" y="2637309"/>
        <a:ext cx="1394751" cy="1394751"/>
      </dsp:txXfrm>
    </dsp:sp>
    <dsp:sp modelId="{8B409C91-81DC-034A-AA53-2C53C1946A6D}">
      <dsp:nvSpPr>
        <dsp:cNvPr id="0" name=""/>
        <dsp:cNvSpPr/>
      </dsp:nvSpPr>
      <dsp:spPr>
        <a:xfrm rot="12900000">
          <a:off x="2056089" y="2004534"/>
          <a:ext cx="1509786" cy="562155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65190E9-B027-E449-815F-E9C2C56787EB}">
      <dsp:nvSpPr>
        <dsp:cNvPr id="0" name=""/>
        <dsp:cNvSpPr/>
      </dsp:nvSpPr>
      <dsp:spPr>
        <a:xfrm>
          <a:off x="1255684" y="1103082"/>
          <a:ext cx="1873851" cy="149908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7625" tIns="47625" rIns="47625" bIns="47625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>
              <a:latin typeface="Avenir Book"/>
              <a:cs typeface="Avenir Book"/>
            </a:rPr>
            <a:t>Worker Independence</a:t>
          </a:r>
          <a:endParaRPr lang="en-US" sz="2500" kern="1200" dirty="0">
            <a:latin typeface="Avenir Book"/>
            <a:cs typeface="Avenir Book"/>
          </a:endParaRPr>
        </a:p>
      </dsp:txBody>
      <dsp:txXfrm>
        <a:off x="1299591" y="1146989"/>
        <a:ext cx="1786037" cy="1411267"/>
      </dsp:txXfrm>
    </dsp:sp>
    <dsp:sp modelId="{96DBB4D8-A0ED-3D40-AB15-6DBA7015C34E}">
      <dsp:nvSpPr>
        <dsp:cNvPr id="0" name=""/>
        <dsp:cNvSpPr/>
      </dsp:nvSpPr>
      <dsp:spPr>
        <a:xfrm rot="16200000">
          <a:off x="3554320" y="1224604"/>
          <a:ext cx="1509786" cy="562155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2340759"/>
                <a:satOff val="-2919"/>
                <a:lumOff val="686"/>
                <a:alphaOff val="0"/>
                <a:shade val="51000"/>
                <a:satMod val="130000"/>
              </a:schemeClr>
            </a:gs>
            <a:gs pos="80000">
              <a:schemeClr val="accent2">
                <a:hueOff val="2340759"/>
                <a:satOff val="-2919"/>
                <a:lumOff val="686"/>
                <a:alphaOff val="0"/>
                <a:shade val="93000"/>
                <a:satMod val="130000"/>
              </a:schemeClr>
            </a:gs>
            <a:gs pos="100000">
              <a:schemeClr val="accent2">
                <a:hueOff val="2340759"/>
                <a:satOff val="-2919"/>
                <a:lumOff val="68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8903143-9C2C-D64E-8B3B-44535BF22708}">
      <dsp:nvSpPr>
        <dsp:cNvPr id="0" name=""/>
        <dsp:cNvSpPr/>
      </dsp:nvSpPr>
      <dsp:spPr>
        <a:xfrm>
          <a:off x="3372287" y="1248"/>
          <a:ext cx="1873851" cy="149908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2340759"/>
                <a:satOff val="-2919"/>
                <a:lumOff val="686"/>
                <a:alphaOff val="0"/>
                <a:shade val="51000"/>
                <a:satMod val="130000"/>
              </a:schemeClr>
            </a:gs>
            <a:gs pos="80000">
              <a:schemeClr val="accent2">
                <a:hueOff val="2340759"/>
                <a:satOff val="-2919"/>
                <a:lumOff val="686"/>
                <a:alphaOff val="0"/>
                <a:shade val="93000"/>
                <a:satMod val="130000"/>
              </a:schemeClr>
            </a:gs>
            <a:gs pos="100000">
              <a:schemeClr val="accent2">
                <a:hueOff val="2340759"/>
                <a:satOff val="-2919"/>
                <a:lumOff val="68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7625" tIns="47625" rIns="47625" bIns="47625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>
              <a:latin typeface="Avenir Book"/>
              <a:cs typeface="Avenir Book"/>
            </a:rPr>
            <a:t>Economic Democracy</a:t>
          </a:r>
          <a:endParaRPr lang="en-US" sz="2500" kern="1200" dirty="0">
            <a:latin typeface="Avenir Book"/>
            <a:cs typeface="Avenir Book"/>
          </a:endParaRPr>
        </a:p>
      </dsp:txBody>
      <dsp:txXfrm>
        <a:off x="3416194" y="45155"/>
        <a:ext cx="1786037" cy="1411267"/>
      </dsp:txXfrm>
    </dsp:sp>
    <dsp:sp modelId="{7F86FCB8-F7EC-F94D-8AC8-AB0D77BEA050}">
      <dsp:nvSpPr>
        <dsp:cNvPr id="0" name=""/>
        <dsp:cNvSpPr/>
      </dsp:nvSpPr>
      <dsp:spPr>
        <a:xfrm rot="19500000">
          <a:off x="5052550" y="2004534"/>
          <a:ext cx="1509786" cy="562155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shade val="51000"/>
                <a:satMod val="130000"/>
              </a:schemeClr>
            </a:gs>
            <a:gs pos="80000">
              <a:schemeClr val="accent2">
                <a:hueOff val="4681519"/>
                <a:satOff val="-5839"/>
                <a:lumOff val="1373"/>
                <a:alphaOff val="0"/>
                <a:shade val="93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4F2DF49-8EDD-5949-B6F7-FEAF1A3DC971}">
      <dsp:nvSpPr>
        <dsp:cNvPr id="0" name=""/>
        <dsp:cNvSpPr/>
      </dsp:nvSpPr>
      <dsp:spPr>
        <a:xfrm>
          <a:off x="5488890" y="1103082"/>
          <a:ext cx="1873851" cy="149908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shade val="51000"/>
                <a:satMod val="130000"/>
              </a:schemeClr>
            </a:gs>
            <a:gs pos="80000">
              <a:schemeClr val="accent2">
                <a:hueOff val="4681519"/>
                <a:satOff val="-5839"/>
                <a:lumOff val="1373"/>
                <a:alphaOff val="0"/>
                <a:shade val="93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7625" tIns="47625" rIns="47625" bIns="47625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>
              <a:latin typeface="Avenir Book"/>
              <a:cs typeface="Avenir Book"/>
            </a:rPr>
            <a:t>Social Equality</a:t>
          </a:r>
          <a:endParaRPr lang="en-US" sz="2500" kern="1200" dirty="0">
            <a:latin typeface="Avenir Book"/>
            <a:cs typeface="Avenir Book"/>
          </a:endParaRPr>
        </a:p>
      </dsp:txBody>
      <dsp:txXfrm>
        <a:off x="5532797" y="1146989"/>
        <a:ext cx="1786037" cy="141126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7A43CA-B7BE-A54D-A9AA-2166A670E4DE}">
      <dsp:nvSpPr>
        <dsp:cNvPr id="0" name=""/>
        <dsp:cNvSpPr/>
      </dsp:nvSpPr>
      <dsp:spPr>
        <a:xfrm>
          <a:off x="4876" y="1019851"/>
          <a:ext cx="1354768" cy="1354768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>
              <a:latin typeface="Adobe Gurmukhi"/>
              <a:cs typeface="Adobe Gurmukhi"/>
            </a:rPr>
            <a:t>Revenue</a:t>
          </a:r>
          <a:endParaRPr lang="en-US" sz="2100" kern="1200" dirty="0">
            <a:latin typeface="Adobe Gurmukhi"/>
            <a:cs typeface="Adobe Gurmukhi"/>
          </a:endParaRPr>
        </a:p>
      </dsp:txBody>
      <dsp:txXfrm>
        <a:off x="203277" y="1218252"/>
        <a:ext cx="957966" cy="957966"/>
      </dsp:txXfrm>
    </dsp:sp>
    <dsp:sp modelId="{F14FE56F-778E-654F-91BB-CA59CA701B1C}">
      <dsp:nvSpPr>
        <dsp:cNvPr id="0" name=""/>
        <dsp:cNvSpPr/>
      </dsp:nvSpPr>
      <dsp:spPr>
        <a:xfrm>
          <a:off x="1469652" y="1304353"/>
          <a:ext cx="785765" cy="785765"/>
        </a:xfrm>
        <a:prstGeom prst="mathPlus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/>
        </a:p>
      </dsp:txBody>
      <dsp:txXfrm>
        <a:off x="1573805" y="1604830"/>
        <a:ext cx="577459" cy="184811"/>
      </dsp:txXfrm>
    </dsp:sp>
    <dsp:sp modelId="{9998400B-5B01-2047-BB8C-407FA0F9645E}">
      <dsp:nvSpPr>
        <dsp:cNvPr id="0" name=""/>
        <dsp:cNvSpPr/>
      </dsp:nvSpPr>
      <dsp:spPr>
        <a:xfrm>
          <a:off x="2365424" y="1019851"/>
          <a:ext cx="1354768" cy="1354768"/>
        </a:xfrm>
        <a:prstGeom prst="ellipse">
          <a:avLst/>
        </a:prstGeom>
        <a:gradFill rotWithShape="0">
          <a:gsLst>
            <a:gs pos="0">
              <a:schemeClr val="accent2">
                <a:hueOff val="1560506"/>
                <a:satOff val="-1946"/>
                <a:lumOff val="458"/>
                <a:alphaOff val="0"/>
                <a:shade val="51000"/>
                <a:satMod val="130000"/>
              </a:schemeClr>
            </a:gs>
            <a:gs pos="80000">
              <a:schemeClr val="accent2">
                <a:hueOff val="1560506"/>
                <a:satOff val="-1946"/>
                <a:lumOff val="458"/>
                <a:alphaOff val="0"/>
                <a:shade val="93000"/>
                <a:satMod val="130000"/>
              </a:schemeClr>
            </a:gs>
            <a:gs pos="100000">
              <a:schemeClr val="accent2">
                <a:hueOff val="1560506"/>
                <a:satOff val="-1946"/>
                <a:lumOff val="45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>
              <a:latin typeface="Adobe Gurmukhi"/>
              <a:cs typeface="Adobe Gurmukhi"/>
            </a:rPr>
            <a:t>Non </a:t>
          </a:r>
          <a:r>
            <a:rPr lang="en-US" sz="2100" kern="1200" dirty="0" err="1" smtClean="0">
              <a:latin typeface="Adobe Gurmukhi"/>
              <a:cs typeface="Adobe Gurmukhi"/>
            </a:rPr>
            <a:t>Labour</a:t>
          </a:r>
          <a:r>
            <a:rPr lang="en-US" sz="2100" kern="1200" dirty="0" smtClean="0">
              <a:latin typeface="Adobe Gurmukhi"/>
              <a:cs typeface="Adobe Gurmukhi"/>
            </a:rPr>
            <a:t> Cost</a:t>
          </a:r>
          <a:endParaRPr lang="en-US" sz="2100" kern="1200" dirty="0">
            <a:latin typeface="Adobe Gurmukhi"/>
            <a:cs typeface="Adobe Gurmukhi"/>
          </a:endParaRPr>
        </a:p>
      </dsp:txBody>
      <dsp:txXfrm>
        <a:off x="2563825" y="1218252"/>
        <a:ext cx="957966" cy="957966"/>
      </dsp:txXfrm>
    </dsp:sp>
    <dsp:sp modelId="{D6648DE2-013E-A34B-B97E-B42D05349089}">
      <dsp:nvSpPr>
        <dsp:cNvPr id="0" name=""/>
        <dsp:cNvSpPr/>
      </dsp:nvSpPr>
      <dsp:spPr>
        <a:xfrm>
          <a:off x="3830200" y="1304353"/>
          <a:ext cx="785765" cy="785765"/>
        </a:xfrm>
        <a:prstGeom prst="mathPlus">
          <a:avLst/>
        </a:prstGeom>
        <a:gradFill rotWithShape="0">
          <a:gsLst>
            <a:gs pos="0">
              <a:schemeClr val="accent2">
                <a:hueOff val="2340759"/>
                <a:satOff val="-2919"/>
                <a:lumOff val="686"/>
                <a:alphaOff val="0"/>
                <a:shade val="51000"/>
                <a:satMod val="130000"/>
              </a:schemeClr>
            </a:gs>
            <a:gs pos="80000">
              <a:schemeClr val="accent2">
                <a:hueOff val="2340759"/>
                <a:satOff val="-2919"/>
                <a:lumOff val="686"/>
                <a:alphaOff val="0"/>
                <a:shade val="93000"/>
                <a:satMod val="130000"/>
              </a:schemeClr>
            </a:gs>
            <a:gs pos="100000">
              <a:schemeClr val="accent2">
                <a:hueOff val="2340759"/>
                <a:satOff val="-2919"/>
                <a:lumOff val="68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/>
        </a:p>
      </dsp:txBody>
      <dsp:txXfrm>
        <a:off x="3934353" y="1604830"/>
        <a:ext cx="577459" cy="184811"/>
      </dsp:txXfrm>
    </dsp:sp>
    <dsp:sp modelId="{5123BC85-F52B-A347-ABF4-3A99BED6D355}">
      <dsp:nvSpPr>
        <dsp:cNvPr id="0" name=""/>
        <dsp:cNvSpPr/>
      </dsp:nvSpPr>
      <dsp:spPr>
        <a:xfrm>
          <a:off x="4725973" y="1019851"/>
          <a:ext cx="1354768" cy="1354768"/>
        </a:xfrm>
        <a:prstGeom prst="ellipse">
          <a:avLst/>
        </a:prstGeom>
        <a:gradFill rotWithShape="0">
          <a:gsLst>
            <a:gs pos="0">
              <a:schemeClr val="accent2">
                <a:hueOff val="3121013"/>
                <a:satOff val="-3893"/>
                <a:lumOff val="915"/>
                <a:alphaOff val="0"/>
                <a:shade val="51000"/>
                <a:satMod val="130000"/>
              </a:schemeClr>
            </a:gs>
            <a:gs pos="80000">
              <a:schemeClr val="accent2">
                <a:hueOff val="3121013"/>
                <a:satOff val="-3893"/>
                <a:lumOff val="915"/>
                <a:alphaOff val="0"/>
                <a:shade val="93000"/>
                <a:satMod val="130000"/>
              </a:schemeClr>
            </a:gs>
            <a:gs pos="100000">
              <a:schemeClr val="accent2">
                <a:hueOff val="3121013"/>
                <a:satOff val="-3893"/>
                <a:lumOff val="91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>
              <a:latin typeface="Adobe Gurmukhi"/>
              <a:cs typeface="Adobe Gurmukhi"/>
            </a:rPr>
            <a:t>Survival Payment</a:t>
          </a:r>
        </a:p>
      </dsp:txBody>
      <dsp:txXfrm>
        <a:off x="4924374" y="1218252"/>
        <a:ext cx="957966" cy="957966"/>
      </dsp:txXfrm>
    </dsp:sp>
    <dsp:sp modelId="{3D3A9A35-C626-A84E-B54F-CDCC2E56054D}">
      <dsp:nvSpPr>
        <dsp:cNvPr id="0" name=""/>
        <dsp:cNvSpPr/>
      </dsp:nvSpPr>
      <dsp:spPr>
        <a:xfrm>
          <a:off x="6190749" y="1304353"/>
          <a:ext cx="785765" cy="785765"/>
        </a:xfrm>
        <a:prstGeom prst="mathEqual">
          <a:avLst/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shade val="51000"/>
                <a:satMod val="130000"/>
              </a:schemeClr>
            </a:gs>
            <a:gs pos="80000">
              <a:schemeClr val="accent2">
                <a:hueOff val="4681519"/>
                <a:satOff val="-5839"/>
                <a:lumOff val="1373"/>
                <a:alphaOff val="0"/>
                <a:shade val="93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/>
        </a:p>
      </dsp:txBody>
      <dsp:txXfrm>
        <a:off x="6294902" y="1466221"/>
        <a:ext cx="577459" cy="462029"/>
      </dsp:txXfrm>
    </dsp:sp>
    <dsp:sp modelId="{F300A851-2F81-2C41-86DC-FD1826B28FF8}">
      <dsp:nvSpPr>
        <dsp:cNvPr id="0" name=""/>
        <dsp:cNvSpPr/>
      </dsp:nvSpPr>
      <dsp:spPr>
        <a:xfrm>
          <a:off x="7091398" y="973288"/>
          <a:ext cx="1354768" cy="1354768"/>
        </a:xfrm>
        <a:prstGeom prst="ellipse">
          <a:avLst/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shade val="51000"/>
                <a:satMod val="130000"/>
              </a:schemeClr>
            </a:gs>
            <a:gs pos="80000">
              <a:schemeClr val="accent2">
                <a:hueOff val="4681519"/>
                <a:satOff val="-5839"/>
                <a:lumOff val="1373"/>
                <a:alphaOff val="0"/>
                <a:shade val="93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>
              <a:latin typeface="Adobe Gurmukhi"/>
              <a:cs typeface="Adobe Gurmukhi"/>
            </a:rPr>
            <a:t>Surplus</a:t>
          </a:r>
          <a:endParaRPr lang="en-US" sz="2100" kern="1200" dirty="0">
            <a:latin typeface="Adobe Gurmukhi"/>
            <a:cs typeface="Adobe Gurmukhi"/>
          </a:endParaRPr>
        </a:p>
      </dsp:txBody>
      <dsp:txXfrm>
        <a:off x="7289799" y="1171689"/>
        <a:ext cx="957966" cy="9579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AA6164-EB87-0647-8BFD-99B30800BC9F}" type="datetimeFigureOut">
              <a:rPr lang="en-US" smtClean="0"/>
              <a:t>5/5/2015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912EDB-B002-0B4E-93A2-47AA4F1F67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6771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912EDB-B002-0B4E-93A2-47AA4F1F6714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1546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912EDB-B002-0B4E-93A2-47AA4F1F6714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993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5/5/2015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5/5/2015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498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5/5/2015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941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5/5/2015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933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5/5/2015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952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5/5/2015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301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5/5/2015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940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5/5/2015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067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5/5/2015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128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5/5/2015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116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5/5/2015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574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C123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t>5/5/2015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venir Book"/>
          <a:ea typeface="+mj-ea"/>
          <a:cs typeface="Avenir Book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Avenir Book"/>
          <a:ea typeface="+mn-ea"/>
          <a:cs typeface="Avenir Book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Avenir Book"/>
          <a:ea typeface="+mn-ea"/>
          <a:cs typeface="Avenir Book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venir Book"/>
          <a:ea typeface="+mn-ea"/>
          <a:cs typeface="Avenir Book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venir Book"/>
          <a:ea typeface="+mn-ea"/>
          <a:cs typeface="Avenir Book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Avenir Book"/>
          <a:ea typeface="+mn-ea"/>
          <a:cs typeface="Avenir Book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18" Type="http://schemas.openxmlformats.org/officeDocument/2006/relationships/image" Target="../media/image2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17" Type="http://schemas.openxmlformats.org/officeDocument/2006/relationships/image" Target="../media/image25.png"/><Relationship Id="rId2" Type="http://schemas.openxmlformats.org/officeDocument/2006/relationships/image" Target="../media/image10.png"/><Relationship Id="rId16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5" Type="http://schemas.openxmlformats.org/officeDocument/2006/relationships/image" Target="../media/image2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Relationship Id="rId1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DWszOhmBC8A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qMlvua8pepE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2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nkV4yal7HIo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tmr8Dyw7Mfo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3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4gmi2Q069hM" TargetMode="Externa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2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1fWfWXnk4IQ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1597818"/>
            <a:ext cx="7772400" cy="1554251"/>
          </a:xfrm>
        </p:spPr>
        <p:txBody>
          <a:bodyPr>
            <a:normAutofit fontScale="90000"/>
          </a:bodyPr>
          <a:lstStyle/>
          <a:p>
            <a:r>
              <a:rPr lang="en-US" sz="2700" dirty="0" smtClean="0"/>
              <a:t>TAKE BACK THE ECONOMY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solidFill>
                  <a:srgbClr val="FFA84F"/>
                </a:solidFill>
              </a:rPr>
              <a:t>WOMEN WORKERS’ COOPERATIVE</a:t>
            </a:r>
            <a:endParaRPr lang="en-US" dirty="0">
              <a:solidFill>
                <a:srgbClr val="FFA84F"/>
              </a:solidFill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371600" y="3250778"/>
            <a:ext cx="6400800" cy="978322"/>
          </a:xfrm>
        </p:spPr>
        <p:txBody>
          <a:bodyPr>
            <a:normAutofit/>
          </a:bodyPr>
          <a:lstStyle/>
          <a:p>
            <a:r>
              <a:rPr lang="en-US" sz="1600" dirty="0" smtClean="0"/>
              <a:t>BY HOPE &amp; VICTOR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14307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4657027"/>
          </a:xfrm>
        </p:spPr>
        <p:txBody>
          <a:bodyPr>
            <a:noAutofit/>
          </a:bodyPr>
          <a:lstStyle/>
          <a:p>
            <a:pPr algn="just"/>
            <a:r>
              <a:rPr lang="en-US" sz="2800" i="1" dirty="0"/>
              <a:t/>
            </a:r>
            <a:br>
              <a:rPr lang="en-US" sz="2800" i="1" dirty="0"/>
            </a:br>
            <a:r>
              <a:rPr lang="en-US" sz="2800" i="1" dirty="0"/>
              <a:t>“In a community economy we’re interested in </a:t>
            </a:r>
            <a:r>
              <a:rPr lang="en-US" sz="2800" i="1" dirty="0">
                <a:solidFill>
                  <a:srgbClr val="FFA84F"/>
                </a:solidFill>
              </a:rPr>
              <a:t>how surplus is produced</a:t>
            </a:r>
            <a:r>
              <a:rPr lang="en-US" sz="2800" i="1" dirty="0"/>
              <a:t>, </a:t>
            </a:r>
            <a:r>
              <a:rPr lang="en-US" sz="2800" i="1" dirty="0">
                <a:solidFill>
                  <a:srgbClr val="FFA84F"/>
                </a:solidFill>
              </a:rPr>
              <a:t>who owns it</a:t>
            </a:r>
            <a:r>
              <a:rPr lang="en-US" sz="2800" i="1" dirty="0">
                <a:solidFill>
                  <a:srgbClr val="FFFFFF"/>
                </a:solidFill>
              </a:rPr>
              <a:t>, </a:t>
            </a:r>
            <a:r>
              <a:rPr lang="en-US" sz="2800" i="1" dirty="0">
                <a:solidFill>
                  <a:srgbClr val="FFA84F"/>
                </a:solidFill>
              </a:rPr>
              <a:t>who </a:t>
            </a:r>
            <a:r>
              <a:rPr lang="en-US" sz="2800" i="1" dirty="0" smtClean="0">
                <a:solidFill>
                  <a:srgbClr val="FFA84F"/>
                </a:solidFill>
              </a:rPr>
              <a:t>decides how </a:t>
            </a:r>
            <a:r>
              <a:rPr lang="en-US" sz="2800" i="1" dirty="0">
                <a:solidFill>
                  <a:srgbClr val="FFA84F"/>
                </a:solidFill>
              </a:rPr>
              <a:t>it can be used</a:t>
            </a:r>
            <a:r>
              <a:rPr lang="en-US" sz="2800" i="1" dirty="0"/>
              <a:t>, </a:t>
            </a:r>
            <a:r>
              <a:rPr lang="en-US" sz="2800" i="1" dirty="0">
                <a:solidFill>
                  <a:srgbClr val="FFA84F"/>
                </a:solidFill>
              </a:rPr>
              <a:t>how it can be deployed to produce well-being </a:t>
            </a:r>
            <a:r>
              <a:rPr lang="en-US" sz="2800" i="1" dirty="0"/>
              <a:t>for people </a:t>
            </a:r>
            <a:r>
              <a:rPr lang="en-US" sz="2800" i="1" dirty="0" smtClean="0"/>
              <a:t>”</a:t>
            </a:r>
            <a:br>
              <a:rPr lang="en-US" sz="2800" i="1" dirty="0" smtClean="0"/>
            </a:br>
            <a:endParaRPr lang="en-US" sz="1600" dirty="0"/>
          </a:p>
        </p:txBody>
      </p:sp>
      <p:sp>
        <p:nvSpPr>
          <p:cNvPr id="5" name="Rectangle 4"/>
          <p:cNvSpPr/>
          <p:nvPr/>
        </p:nvSpPr>
        <p:spPr>
          <a:xfrm>
            <a:off x="4114800" y="3141137"/>
            <a:ext cx="4572000" cy="1138773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US" sz="3200" i="1" dirty="0"/>
              <a:t/>
            </a:r>
            <a:br>
              <a:rPr lang="en-US" sz="3200" i="1" dirty="0"/>
            </a:br>
            <a:r>
              <a:rPr lang="en-US" i="1" dirty="0"/>
              <a:t>(Take back the economy, Page </a:t>
            </a:r>
            <a:r>
              <a:rPr lang="en-US" i="1" dirty="0" smtClean="0"/>
              <a:t>54)</a:t>
            </a:r>
            <a:r>
              <a:rPr lang="en-US" i="1" dirty="0"/>
              <a:t/>
            </a:r>
            <a:br>
              <a:rPr lang="en-US" i="1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1171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Surplus is </a:t>
            </a:r>
            <a:br>
              <a:rPr lang="en-US" dirty="0" smtClean="0"/>
            </a:br>
            <a:r>
              <a:rPr lang="en-US" dirty="0" smtClean="0"/>
              <a:t>PRODUCED?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$$$$$$$$$$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5985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	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72193809"/>
              </p:ext>
            </p:extLst>
          </p:nvPr>
        </p:nvGraphicFramePr>
        <p:xfrm>
          <a:off x="240632" y="1200151"/>
          <a:ext cx="8446167" cy="33944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 4"/>
          <p:cNvSpPr/>
          <p:nvPr/>
        </p:nvSpPr>
        <p:spPr>
          <a:xfrm>
            <a:off x="1650999" y="2386263"/>
            <a:ext cx="862264" cy="875631"/>
          </a:xfrm>
          <a:prstGeom prst="rect">
            <a:avLst/>
          </a:prstGeom>
          <a:solidFill>
            <a:srgbClr val="0E0E3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31210" y="2850816"/>
            <a:ext cx="728579" cy="20721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009189" y="2334795"/>
            <a:ext cx="862264" cy="875631"/>
          </a:xfrm>
          <a:prstGeom prst="rect">
            <a:avLst/>
          </a:prstGeom>
          <a:solidFill>
            <a:srgbClr val="0E0E3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089400" y="2799348"/>
            <a:ext cx="728579" cy="20721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2439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3632132"/>
              </p:ext>
            </p:extLst>
          </p:nvPr>
        </p:nvGraphicFramePr>
        <p:xfrm>
          <a:off x="457200" y="399396"/>
          <a:ext cx="8229600" cy="4288551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440359">
                <a:tc row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Non-Labor Cost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Survival Payment</a:t>
                      </a:r>
                      <a:endParaRPr lang="en-US" sz="2000" dirty="0"/>
                    </a:p>
                  </a:txBody>
                  <a:tcP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Surplus </a:t>
                      </a:r>
                      <a:endParaRPr lang="en-US" sz="2000" dirty="0"/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554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rgbClr val="FFFFFF"/>
                          </a:solidFill>
                        </a:rPr>
                        <a:t>Business payment</a:t>
                      </a:r>
                    </a:p>
                    <a:p>
                      <a:endParaRPr lang="en-US" dirty="0"/>
                    </a:p>
                  </a:txBody>
                  <a:tcPr>
                    <a:noFill/>
                  </a:tcPr>
                </a:tc>
                <a:tc rowSpan="2"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FFFF"/>
                          </a:solidFill>
                        </a:rPr>
                        <a:t>Collective</a:t>
                      </a:r>
                      <a:r>
                        <a:rPr lang="en-US" baseline="0" dirty="0" smtClean="0">
                          <a:solidFill>
                            <a:srgbClr val="FFFFFF"/>
                          </a:solidFill>
                        </a:rPr>
                        <a:t> wealth</a:t>
                      </a:r>
                      <a:endParaRPr lang="en-US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230398">
                <a:tc rowSpan="2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 rowSpan="2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</a:tr>
              <a:tr h="320811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pic>
        <p:nvPicPr>
          <p:cNvPr id="5" name="Picture 4" descr="0006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582817" y="1370319"/>
            <a:ext cx="897490" cy="950615"/>
          </a:xfrm>
          <a:prstGeom prst="rect">
            <a:avLst/>
          </a:prstGeom>
        </p:spPr>
      </p:pic>
      <p:pic>
        <p:nvPicPr>
          <p:cNvPr id="6" name="Picture 5" descr="0008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451941" y="3258187"/>
            <a:ext cx="1027528" cy="1088350"/>
          </a:xfrm>
          <a:prstGeom prst="rect">
            <a:avLst/>
          </a:prstGeom>
        </p:spPr>
      </p:pic>
      <p:pic>
        <p:nvPicPr>
          <p:cNvPr id="7" name="Picture 6" descr="0009.png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06" t="16331" r="16801" b="12796"/>
          <a:stretch/>
        </p:blipFill>
        <p:spPr>
          <a:xfrm rot="10800000" flipH="1" flipV="1">
            <a:off x="1396365" y="2567763"/>
            <a:ext cx="922670" cy="1146866"/>
          </a:xfrm>
          <a:prstGeom prst="rect">
            <a:avLst/>
          </a:prstGeom>
        </p:spPr>
      </p:pic>
      <p:pic>
        <p:nvPicPr>
          <p:cNvPr id="8" name="Picture 7" descr="0010.png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45" t="17556"/>
          <a:stretch/>
        </p:blipFill>
        <p:spPr>
          <a:xfrm rot="10800000" flipH="1" flipV="1">
            <a:off x="582817" y="2443573"/>
            <a:ext cx="624012" cy="770135"/>
          </a:xfrm>
          <a:prstGeom prst="rect">
            <a:avLst/>
          </a:prstGeom>
        </p:spPr>
      </p:pic>
      <p:pic>
        <p:nvPicPr>
          <p:cNvPr id="9" name="Picture 8" descr="0011.pn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1648206" y="1767298"/>
            <a:ext cx="1028937" cy="1089843"/>
          </a:xfrm>
          <a:prstGeom prst="rect">
            <a:avLst/>
          </a:prstGeom>
        </p:spPr>
      </p:pic>
      <p:pic>
        <p:nvPicPr>
          <p:cNvPr id="10" name="Picture 9" descr="0012.png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51" t="24428"/>
          <a:stretch/>
        </p:blipFill>
        <p:spPr>
          <a:xfrm rot="10800000" flipH="1" flipV="1">
            <a:off x="1480307" y="1370319"/>
            <a:ext cx="853688" cy="941901"/>
          </a:xfrm>
          <a:prstGeom prst="rect">
            <a:avLst/>
          </a:prstGeom>
        </p:spPr>
      </p:pic>
      <p:pic>
        <p:nvPicPr>
          <p:cNvPr id="12" name="Picture 11" descr="0013.png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04026" flipH="1">
            <a:off x="2740563" y="3047709"/>
            <a:ext cx="1414961" cy="1498716"/>
          </a:xfrm>
          <a:prstGeom prst="rect">
            <a:avLst/>
          </a:prstGeom>
        </p:spPr>
      </p:pic>
      <p:pic>
        <p:nvPicPr>
          <p:cNvPr id="13" name="Picture 12" descr="0014.png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984844" y="2187344"/>
            <a:ext cx="1010999" cy="1070843"/>
          </a:xfrm>
          <a:prstGeom prst="rect">
            <a:avLst/>
          </a:prstGeom>
        </p:spPr>
      </p:pic>
      <p:pic>
        <p:nvPicPr>
          <p:cNvPr id="14" name="Picture 13" descr="0015.png"/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685" b="67404"/>
          <a:stretch/>
        </p:blipFill>
        <p:spPr>
          <a:xfrm flipH="1">
            <a:off x="3114558" y="1618085"/>
            <a:ext cx="434508" cy="479057"/>
          </a:xfrm>
          <a:prstGeom prst="rect">
            <a:avLst/>
          </a:prstGeom>
        </p:spPr>
      </p:pic>
      <p:pic>
        <p:nvPicPr>
          <p:cNvPr id="15" name="Picture 14" descr="0015.png"/>
          <p:cNvPicPr>
            <a:picLocks noChangeAspect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88" r="35799" b="66283"/>
          <a:stretch/>
        </p:blipFill>
        <p:spPr>
          <a:xfrm flipH="1">
            <a:off x="2667838" y="1601608"/>
            <a:ext cx="406729" cy="495534"/>
          </a:xfrm>
          <a:prstGeom prst="rect">
            <a:avLst/>
          </a:prstGeom>
        </p:spPr>
      </p:pic>
      <p:pic>
        <p:nvPicPr>
          <p:cNvPr id="16" name="Picture 15" descr="0015.png"/>
          <p:cNvPicPr>
            <a:picLocks noChangeAspect="1"/>
          </p:cNvPicPr>
          <p:nvPr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977" b="67367"/>
          <a:stretch/>
        </p:blipFill>
        <p:spPr>
          <a:xfrm flipH="1">
            <a:off x="2656343" y="1130516"/>
            <a:ext cx="458215" cy="479605"/>
          </a:xfrm>
          <a:prstGeom prst="rect">
            <a:avLst/>
          </a:prstGeom>
        </p:spPr>
      </p:pic>
      <p:pic>
        <p:nvPicPr>
          <p:cNvPr id="17" name="Picture 16" descr="0015.png"/>
          <p:cNvPicPr>
            <a:picLocks noChangeAspect="1"/>
          </p:cNvPicPr>
          <p:nvPr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10" t="35330" b="33801"/>
          <a:stretch/>
        </p:blipFill>
        <p:spPr>
          <a:xfrm flipH="1">
            <a:off x="4001798" y="1180433"/>
            <a:ext cx="459133" cy="453676"/>
          </a:xfrm>
          <a:prstGeom prst="rect">
            <a:avLst/>
          </a:prstGeom>
        </p:spPr>
      </p:pic>
      <p:pic>
        <p:nvPicPr>
          <p:cNvPr id="18" name="Picture 17" descr="0015.png"/>
          <p:cNvPicPr>
            <a:picLocks noChangeAspect="1"/>
          </p:cNvPicPr>
          <p:nvPr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506" r="66602" b="34255"/>
          <a:stretch/>
        </p:blipFill>
        <p:spPr>
          <a:xfrm flipH="1">
            <a:off x="3114558" y="1191919"/>
            <a:ext cx="463404" cy="444417"/>
          </a:xfrm>
          <a:prstGeom prst="rect">
            <a:avLst/>
          </a:prstGeom>
        </p:spPr>
      </p:pic>
      <p:pic>
        <p:nvPicPr>
          <p:cNvPr id="19" name="Picture 18" descr="0015.png"/>
          <p:cNvPicPr>
            <a:picLocks noChangeAspect="1"/>
          </p:cNvPicPr>
          <p:nvPr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18" t="35681" r="32715" b="33764"/>
          <a:stretch/>
        </p:blipFill>
        <p:spPr>
          <a:xfrm flipH="1">
            <a:off x="3549066" y="1203766"/>
            <a:ext cx="462975" cy="449047"/>
          </a:xfrm>
          <a:prstGeom prst="rect">
            <a:avLst/>
          </a:prstGeom>
        </p:spPr>
      </p:pic>
      <p:pic>
        <p:nvPicPr>
          <p:cNvPr id="21" name="Picture 20" descr="0015.png"/>
          <p:cNvPicPr>
            <a:picLocks noChangeAspect="1"/>
          </p:cNvPicPr>
          <p:nvPr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93" t="65958" r="37561"/>
          <a:stretch/>
        </p:blipFill>
        <p:spPr>
          <a:xfrm flipH="1">
            <a:off x="4098268" y="1689569"/>
            <a:ext cx="390539" cy="500307"/>
          </a:xfrm>
          <a:prstGeom prst="rect">
            <a:avLst/>
          </a:prstGeom>
        </p:spPr>
      </p:pic>
      <p:pic>
        <p:nvPicPr>
          <p:cNvPr id="22" name="Picture 21" descr="0015.png"/>
          <p:cNvPicPr>
            <a:picLocks noChangeAspect="1"/>
          </p:cNvPicPr>
          <p:nvPr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610" t="66130"/>
          <a:stretch/>
        </p:blipFill>
        <p:spPr>
          <a:xfrm flipH="1">
            <a:off x="3576488" y="1689569"/>
            <a:ext cx="435553" cy="497775"/>
          </a:xfrm>
          <a:prstGeom prst="rect">
            <a:avLst/>
          </a:prstGeom>
        </p:spPr>
      </p:pic>
      <p:pic>
        <p:nvPicPr>
          <p:cNvPr id="24" name="Picture 23" descr="0034.png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0886" y="1786154"/>
            <a:ext cx="1069560" cy="1069560"/>
          </a:xfrm>
          <a:prstGeom prst="rect">
            <a:avLst/>
          </a:prstGeom>
        </p:spPr>
      </p:pic>
      <p:pic>
        <p:nvPicPr>
          <p:cNvPr id="25" name="Picture 24" descr="0035.png"/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5666" y="3105885"/>
            <a:ext cx="1399312" cy="1399312"/>
          </a:xfrm>
          <a:prstGeom prst="rect">
            <a:avLst/>
          </a:prstGeom>
        </p:spPr>
      </p:pic>
      <p:pic>
        <p:nvPicPr>
          <p:cNvPr id="26" name="Picture 25" descr="0036.png"/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7985" y="1681309"/>
            <a:ext cx="1552328" cy="1514466"/>
          </a:xfrm>
          <a:prstGeom prst="rect">
            <a:avLst/>
          </a:prstGeom>
        </p:spPr>
      </p:pic>
      <p:pic>
        <p:nvPicPr>
          <p:cNvPr id="31" name="Picture 30" descr="0038.png"/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8159">
            <a:off x="6085270" y="2230367"/>
            <a:ext cx="3152872" cy="1664717"/>
          </a:xfrm>
          <a:prstGeom prst="rect">
            <a:avLst/>
          </a:prstGeom>
        </p:spPr>
      </p:pic>
      <p:pic>
        <p:nvPicPr>
          <p:cNvPr id="32" name="Picture 31" descr="0037.png"/>
          <p:cNvPicPr>
            <a:picLocks noChangeAspect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4839" y="2380872"/>
            <a:ext cx="924869" cy="924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1943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30513" y="2922743"/>
            <a:ext cx="1520149" cy="1816651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FFA84F"/>
                </a:solidFill>
              </a:rPr>
              <a:t>/</a:t>
            </a:r>
            <a:r>
              <a:rPr lang="en-US" dirty="0" err="1" smtClean="0">
                <a:solidFill>
                  <a:srgbClr val="FFA84F"/>
                </a:solidFill>
              </a:rPr>
              <a:t>hr</a:t>
            </a:r>
            <a:endParaRPr lang="en-US" dirty="0" smtClean="0">
              <a:solidFill>
                <a:srgbClr val="FFA84F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7620" y="508730"/>
            <a:ext cx="6951195" cy="3908219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8412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6619" y="1771678"/>
            <a:ext cx="3134208" cy="706623"/>
          </a:xfrm>
        </p:spPr>
        <p:txBody>
          <a:bodyPr>
            <a:noAutofit/>
          </a:bodyPr>
          <a:lstStyle/>
          <a:p>
            <a:pPr algn="r"/>
            <a:r>
              <a:rPr lang="en-US" sz="5000" dirty="0" smtClean="0"/>
              <a:t>PAYMENT</a:t>
            </a:r>
            <a:endParaRPr lang="en-US" sz="5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33957" y="2868681"/>
            <a:ext cx="746373" cy="1598751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FFA84F"/>
                </a:solidFill>
              </a:rPr>
              <a:t>/</a:t>
            </a:r>
            <a:r>
              <a:rPr lang="en-US" dirty="0" err="1">
                <a:solidFill>
                  <a:srgbClr val="FFA84F"/>
                </a:solidFill>
              </a:rPr>
              <a:t>hr</a:t>
            </a:r>
            <a:endParaRPr lang="en-US" dirty="0">
              <a:solidFill>
                <a:srgbClr val="FFA84F"/>
              </a:solidFill>
            </a:endParaRPr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614"/>
          <a:stretch/>
        </p:blipFill>
        <p:spPr>
          <a:xfrm>
            <a:off x="1016282" y="2478302"/>
            <a:ext cx="6986855" cy="138344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49"/>
          <a:stretch/>
        </p:blipFill>
        <p:spPr>
          <a:xfrm>
            <a:off x="4680827" y="1408232"/>
            <a:ext cx="3322310" cy="245351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661207" y="1132325"/>
            <a:ext cx="4572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5000" dirty="0">
                <a:latin typeface="Avenir Book"/>
                <a:cs typeface="Avenir Book"/>
              </a:rPr>
              <a:t>SURVIVAL</a:t>
            </a:r>
            <a:br>
              <a:rPr lang="en-US" sz="5000" dirty="0">
                <a:latin typeface="Avenir Book"/>
                <a:cs typeface="Avenir Book"/>
              </a:rPr>
            </a:br>
            <a:endParaRPr lang="en-US" sz="5000" dirty="0">
              <a:latin typeface="Avenir Book"/>
              <a:cs typeface="Avenir Book"/>
            </a:endParaRPr>
          </a:p>
        </p:txBody>
      </p:sp>
    </p:spTree>
    <p:extLst>
      <p:ext uri="{BB962C8B-B14F-4D97-AF65-F5344CB8AC3E}">
        <p14:creationId xmlns:p14="http://schemas.microsoft.com/office/powerpoint/2010/main" val="3129558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they USE Collective Wealth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6837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Video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8402" y="4500470"/>
            <a:ext cx="43223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/>
              <a:t>Training and Support other cooperative</a:t>
            </a:r>
          </a:p>
          <a:p>
            <a:pPr algn="r"/>
            <a:r>
              <a:rPr lang="en-US" sz="1200" dirty="0">
                <a:hlinkClick r:id="rId2"/>
              </a:rPr>
              <a:t>https://youtu.be/</a:t>
            </a:r>
            <a:r>
              <a:rPr lang="en-US" sz="1200" dirty="0" smtClean="0">
                <a:hlinkClick r:id="rId2"/>
              </a:rPr>
              <a:t>DWszOhmBC8A</a:t>
            </a:r>
            <a:endParaRPr lang="en-US" sz="1200" dirty="0" smtClean="0"/>
          </a:p>
          <a:p>
            <a:pPr algn="r"/>
            <a:endParaRPr lang="en-US" sz="1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3216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" name="Picture 2" descr="download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6762" y="602255"/>
            <a:ext cx="2438400" cy="332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291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A84F"/>
                </a:solidFill>
              </a:rPr>
              <a:t>Ways to use surplus </a:t>
            </a:r>
            <a:r>
              <a:rPr lang="en-US" dirty="0" smtClean="0">
                <a:solidFill>
                  <a:srgbClr val="FFA84F"/>
                </a:solidFill>
                <a:sym typeface="Wingdings"/>
              </a:rPr>
              <a:t></a:t>
            </a:r>
            <a:endParaRPr lang="en-US" dirty="0">
              <a:solidFill>
                <a:srgbClr val="FFA84F"/>
              </a:solidFill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2928228" y="1333918"/>
            <a:ext cx="1467075" cy="2115715"/>
            <a:chOff x="2928228" y="1333918"/>
            <a:chExt cx="1467075" cy="2115715"/>
          </a:xfrm>
        </p:grpSpPr>
        <p:pic>
          <p:nvPicPr>
            <p:cNvPr id="3" name="Picture 2" descr="0022.png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28228" y="1333918"/>
              <a:ext cx="1467074" cy="1469384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2928229" y="2803302"/>
              <a:ext cx="146707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latin typeface="Avenir Book"/>
                  <a:cs typeface="Avenir Book"/>
                </a:rPr>
                <a:t>Saturday</a:t>
              </a:r>
            </a:p>
            <a:p>
              <a:pPr algn="ctr"/>
              <a:r>
                <a:rPr lang="en-US" dirty="0" smtClean="0">
                  <a:latin typeface="Avenir Book"/>
                  <a:cs typeface="Avenir Book"/>
                </a:rPr>
                <a:t>Subsidy</a:t>
              </a:r>
              <a:endParaRPr lang="en-US" dirty="0">
                <a:latin typeface="Avenir Book"/>
                <a:cs typeface="Avenir Book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1105020" y="1412242"/>
            <a:ext cx="1388873" cy="2037391"/>
            <a:chOff x="1105020" y="1412242"/>
            <a:chExt cx="1388873" cy="2037391"/>
          </a:xfrm>
        </p:grpSpPr>
        <p:pic>
          <p:nvPicPr>
            <p:cNvPr id="5" name="Picture 4" descr="0023.png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5020" y="1412242"/>
              <a:ext cx="1388873" cy="1391060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1105020" y="2803302"/>
              <a:ext cx="138887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latin typeface="Avenir Book"/>
                  <a:cs typeface="Avenir Book"/>
                </a:rPr>
                <a:t>Night Shift</a:t>
              </a:r>
              <a:br>
                <a:rPr lang="en-US" dirty="0" smtClean="0">
                  <a:latin typeface="Avenir Book"/>
                  <a:cs typeface="Avenir Book"/>
                </a:rPr>
              </a:br>
              <a:r>
                <a:rPr lang="en-US" dirty="0" smtClean="0">
                  <a:latin typeface="Avenir Book"/>
                  <a:cs typeface="Avenir Book"/>
                </a:rPr>
                <a:t>Subsidy</a:t>
              </a:r>
              <a:endParaRPr lang="en-US" dirty="0">
                <a:latin typeface="Avenir Book"/>
                <a:cs typeface="Avenir Book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4835988" y="1287854"/>
            <a:ext cx="1467074" cy="2161779"/>
            <a:chOff x="4835988" y="1287854"/>
            <a:chExt cx="1467074" cy="2161779"/>
          </a:xfrm>
        </p:grpSpPr>
        <p:pic>
          <p:nvPicPr>
            <p:cNvPr id="13" name="Picture 12" descr="0024.png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35988" y="1287854"/>
              <a:ext cx="1467074" cy="1469384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4835988" y="2803302"/>
              <a:ext cx="146707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latin typeface="Avenir Book"/>
                  <a:cs typeface="Avenir Book"/>
                </a:rPr>
                <a:t>Training</a:t>
              </a:r>
              <a:br>
                <a:rPr lang="en-US" dirty="0" smtClean="0">
                  <a:latin typeface="Avenir Book"/>
                  <a:cs typeface="Avenir Book"/>
                </a:rPr>
              </a:br>
              <a:r>
                <a:rPr lang="en-US" dirty="0" smtClean="0">
                  <a:latin typeface="Avenir Book"/>
                  <a:cs typeface="Avenir Book"/>
                </a:rPr>
                <a:t>Cost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6737666" y="1287854"/>
            <a:ext cx="1513066" cy="2715777"/>
            <a:chOff x="6737666" y="1287854"/>
            <a:chExt cx="1513066" cy="2715777"/>
          </a:xfrm>
        </p:grpSpPr>
        <p:pic>
          <p:nvPicPr>
            <p:cNvPr id="15" name="Picture 14" descr="0025.ng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37666" y="1287854"/>
              <a:ext cx="1513066" cy="1515448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6737666" y="2803302"/>
              <a:ext cx="151306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latin typeface="Avenir Book"/>
                  <a:cs typeface="Avenir Book"/>
                </a:rPr>
                <a:t>Support for HKWWA</a:t>
              </a:r>
            </a:p>
            <a:p>
              <a:pPr algn="ctr"/>
              <a:r>
                <a:rPr lang="en-US" dirty="0" smtClean="0">
                  <a:latin typeface="Avenir Book"/>
                  <a:cs typeface="Avenir Book"/>
                </a:rPr>
                <a:t>(Community Activity)</a:t>
              </a:r>
              <a:endParaRPr lang="en-US" dirty="0">
                <a:latin typeface="Avenir Book"/>
                <a:cs typeface="Avenir Book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89077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604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HOW THEY MAKE DECISION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493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A84F"/>
                </a:solidFill>
              </a:rPr>
              <a:t>Meeting </a:t>
            </a:r>
            <a:r>
              <a:rPr lang="en-US" dirty="0" smtClean="0">
                <a:solidFill>
                  <a:srgbClr val="FFA84F"/>
                </a:solidFill>
                <a:sym typeface="Wingdings"/>
              </a:rPr>
              <a:t></a:t>
            </a:r>
            <a:endParaRPr lang="en-US" dirty="0">
              <a:solidFill>
                <a:srgbClr val="FFA84F"/>
              </a:solidFill>
            </a:endParaRPr>
          </a:p>
        </p:txBody>
      </p:sp>
      <p:pic>
        <p:nvPicPr>
          <p:cNvPr id="4" name="Content Placeholder 3" descr="2015-03-31 16.51.31-1.jpg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0957" r="-40957"/>
          <a:stretch/>
        </p:blipFill>
        <p:spPr>
          <a:xfrm>
            <a:off x="-845678" y="1200149"/>
            <a:ext cx="8229600" cy="3394075"/>
          </a:xfrm>
        </p:spPr>
      </p:pic>
      <p:pic>
        <p:nvPicPr>
          <p:cNvPr id="5" name="Picture 4" descr="2015-03-31 16.33.42.jpg"/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8583" y="1200149"/>
            <a:ext cx="2552627" cy="3403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5294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1413182"/>
          </a:xfrm>
        </p:spPr>
        <p:txBody>
          <a:bodyPr>
            <a:normAutofit fontScale="90000"/>
          </a:bodyPr>
          <a:lstStyle/>
          <a:p>
            <a:r>
              <a:rPr lang="en-US" altLang="zh-TW" dirty="0" smtClean="0"/>
              <a:t>How</a:t>
            </a:r>
            <a:r>
              <a:rPr lang="zh-TW" altLang="en-US" dirty="0" smtClean="0"/>
              <a:t> </a:t>
            </a:r>
            <a:r>
              <a:rPr lang="en-US" altLang="zh-TW" dirty="0" smtClean="0"/>
              <a:t>do</a:t>
            </a:r>
            <a:r>
              <a:rPr lang="zh-TW" altLang="en-US" dirty="0" smtClean="0"/>
              <a:t> </a:t>
            </a:r>
            <a:r>
              <a:rPr lang="en-US" altLang="zh-TW" dirty="0" smtClean="0"/>
              <a:t>they</a:t>
            </a:r>
            <a:r>
              <a:rPr lang="zh-TW" altLang="en-US" dirty="0"/>
              <a:t> </a:t>
            </a:r>
            <a:r>
              <a:rPr lang="en-US" altLang="zh-TW" dirty="0" smtClean="0"/>
              <a:t>make</a:t>
            </a:r>
            <a:r>
              <a:rPr lang="zh-TW" altLang="en-US" dirty="0" smtClean="0"/>
              <a:t> </a:t>
            </a:r>
            <a:r>
              <a:rPr lang="en-US" altLang="zh-TW" dirty="0" smtClean="0"/>
              <a:t>decision?</a:t>
            </a:r>
            <a:br>
              <a:rPr lang="en-US" altLang="zh-TW" dirty="0" smtClean="0"/>
            </a:br>
            <a:r>
              <a:rPr lang="zh-TW" altLang="zh-TW" dirty="0" smtClean="0"/>
              <a:t>(</a:t>
            </a:r>
            <a:r>
              <a:rPr lang="en-US" altLang="zh-TW" dirty="0" smtClean="0"/>
              <a:t>Video)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264588" y="4495762"/>
            <a:ext cx="34222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2"/>
              </a:rPr>
              <a:t>https://youtu.be/</a:t>
            </a:r>
            <a:r>
              <a:rPr lang="en-US" dirty="0" smtClean="0">
                <a:hlinkClick r:id="rId2"/>
              </a:rPr>
              <a:t>qMlvua8pepE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436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A84F"/>
                </a:solidFill>
              </a:rPr>
              <a:t>Meeting Agenda</a:t>
            </a:r>
            <a:endParaRPr lang="en-US" dirty="0">
              <a:solidFill>
                <a:srgbClr val="FFA84F"/>
              </a:solidFill>
            </a:endParaRPr>
          </a:p>
        </p:txBody>
      </p:sp>
      <p:pic>
        <p:nvPicPr>
          <p:cNvPr id="4" name="Content Placeholder 3" descr="new doc 1_1.jp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232" b="68218"/>
          <a:stretch/>
        </p:blipFill>
        <p:spPr>
          <a:xfrm>
            <a:off x="457200" y="1200150"/>
            <a:ext cx="8229600" cy="3394075"/>
          </a:xfrm>
        </p:spPr>
      </p:pic>
    </p:spTree>
    <p:extLst>
      <p:ext uri="{BB962C8B-B14F-4D97-AF65-F5344CB8AC3E}">
        <p14:creationId xmlns:p14="http://schemas.microsoft.com/office/powerpoint/2010/main" val="484282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A84F"/>
                </a:solidFill>
              </a:rPr>
              <a:t>Meeting Agenda</a:t>
            </a:r>
            <a:endParaRPr lang="en-US" dirty="0">
              <a:solidFill>
                <a:srgbClr val="FFA84F"/>
              </a:solidFill>
            </a:endParaRPr>
          </a:p>
        </p:txBody>
      </p:sp>
      <p:pic>
        <p:nvPicPr>
          <p:cNvPr id="4" name="Content Placeholder 3" descr="new doc 1_1.jp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4693" b="34757"/>
          <a:stretch/>
        </p:blipFill>
        <p:spPr>
          <a:xfrm>
            <a:off x="457200" y="1200150"/>
            <a:ext cx="8229600" cy="3394075"/>
          </a:xfrm>
        </p:spPr>
      </p:pic>
    </p:spTree>
    <p:extLst>
      <p:ext uri="{BB962C8B-B14F-4D97-AF65-F5344CB8AC3E}">
        <p14:creationId xmlns:p14="http://schemas.microsoft.com/office/powerpoint/2010/main" val="403130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A84F"/>
                </a:solidFill>
              </a:rPr>
              <a:t>Meeting Agenda</a:t>
            </a:r>
            <a:endParaRPr lang="en-US" dirty="0">
              <a:solidFill>
                <a:srgbClr val="FFA84F"/>
              </a:solidFill>
            </a:endParaRPr>
          </a:p>
        </p:txBody>
      </p:sp>
      <p:pic>
        <p:nvPicPr>
          <p:cNvPr id="4" name="Content Placeholder 3" descr="new doc 1_1.jp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9450"/>
          <a:stretch/>
        </p:blipFill>
        <p:spPr>
          <a:xfrm>
            <a:off x="457200" y="1200150"/>
            <a:ext cx="8229600" cy="3394075"/>
          </a:xfrm>
        </p:spPr>
      </p:pic>
    </p:spTree>
    <p:extLst>
      <p:ext uri="{BB962C8B-B14F-4D97-AF65-F5344CB8AC3E}">
        <p14:creationId xmlns:p14="http://schemas.microsoft.com/office/powerpoint/2010/main" val="403130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2655" y="3454859"/>
            <a:ext cx="7500943" cy="857250"/>
          </a:xfrm>
        </p:spPr>
        <p:txBody>
          <a:bodyPr/>
          <a:lstStyle/>
          <a:p>
            <a:pPr algn="r"/>
            <a:r>
              <a:rPr lang="en-US" dirty="0" smtClean="0"/>
              <a:t>(in MAY)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37813" y="2882268"/>
            <a:ext cx="1520149" cy="1816651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FFA84F"/>
                </a:solidFill>
              </a:rPr>
              <a:t>/</a:t>
            </a:r>
            <a:r>
              <a:rPr lang="en-US" dirty="0" err="1" smtClean="0">
                <a:solidFill>
                  <a:srgbClr val="FFA84F"/>
                </a:solidFill>
              </a:rPr>
              <a:t>hr</a:t>
            </a:r>
            <a:endParaRPr lang="en-US" dirty="0" smtClean="0">
              <a:solidFill>
                <a:srgbClr val="FFA84F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656" y="480425"/>
            <a:ext cx="6951195" cy="3908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4787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019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202" y="1901160"/>
            <a:ext cx="5068824" cy="2849880"/>
          </a:xfrm>
          <a:prstGeom prst="rect">
            <a:avLst/>
          </a:prstGeom>
        </p:spPr>
      </p:pic>
      <p:sp>
        <p:nvSpPr>
          <p:cNvPr id="3" name="Up Arrow 2"/>
          <p:cNvSpPr/>
          <p:nvPr/>
        </p:nvSpPr>
        <p:spPr>
          <a:xfrm>
            <a:off x="5124754" y="2398483"/>
            <a:ext cx="1480543" cy="1895190"/>
          </a:xfrm>
          <a:prstGeom prst="upArrow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513207"/>
            <a:ext cx="8229600" cy="857250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Raising</a:t>
            </a:r>
            <a:r>
              <a:rPr lang="en-US" dirty="0" smtClean="0"/>
              <a:t> Survival Payment</a:t>
            </a:r>
            <a:br>
              <a:rPr lang="en-US" dirty="0" smtClean="0"/>
            </a:br>
            <a:r>
              <a:rPr lang="en-US" dirty="0" smtClean="0"/>
              <a:t>Subsidies, Extra Payment (Bonus)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9713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A84F"/>
                </a:solidFill>
              </a:rPr>
              <a:t>Ways to make decision</a:t>
            </a:r>
            <a:endParaRPr lang="en-US" dirty="0">
              <a:solidFill>
                <a:srgbClr val="FFA84F"/>
              </a:solidFill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3829714" y="1333918"/>
            <a:ext cx="1467075" cy="2115715"/>
            <a:chOff x="2928228" y="1333918"/>
            <a:chExt cx="1467075" cy="2115715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28228" y="1333918"/>
              <a:ext cx="1467073" cy="1469384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2928229" y="2803302"/>
              <a:ext cx="146707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latin typeface="Avenir Book"/>
                  <a:cs typeface="Avenir Book"/>
                </a:rPr>
                <a:t>Majority Rule</a:t>
              </a:r>
              <a:endParaRPr lang="en-US" dirty="0">
                <a:latin typeface="Avenir Book"/>
                <a:cs typeface="Avenir Book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1927544" y="1412242"/>
            <a:ext cx="1388873" cy="2037391"/>
            <a:chOff x="1105020" y="1412242"/>
            <a:chExt cx="1388873" cy="2037391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5020" y="1412242"/>
              <a:ext cx="1388872" cy="1391060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1105020" y="2803302"/>
              <a:ext cx="138887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latin typeface="Avenir Book"/>
                  <a:cs typeface="Avenir Book"/>
                </a:rPr>
                <a:t>Consensus</a:t>
              </a:r>
            </a:p>
            <a:p>
              <a:pPr algn="ctr"/>
              <a:r>
                <a:rPr lang="en-US" dirty="0" smtClean="0">
                  <a:latin typeface="Avenir Book"/>
                  <a:cs typeface="Avenir Book"/>
                </a:rPr>
                <a:t>Basis</a:t>
              </a:r>
              <a:endParaRPr lang="en-US" dirty="0">
                <a:latin typeface="Avenir Book"/>
                <a:cs typeface="Avenir Book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5658512" y="1287854"/>
            <a:ext cx="1467074" cy="2161779"/>
            <a:chOff x="4835988" y="1287854"/>
            <a:chExt cx="1467074" cy="2161779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35988" y="1287854"/>
              <a:ext cx="1467073" cy="1469384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4835988" y="2803302"/>
              <a:ext cx="146707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latin typeface="Avenir Book"/>
                  <a:cs typeface="Avenir Book"/>
                </a:rPr>
                <a:t>Convincing others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42798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4617492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A84F"/>
                </a:solidFill>
              </a:rPr>
              <a:t>Dilemma </a:t>
            </a:r>
            <a:r>
              <a:rPr lang="en-US" dirty="0" smtClean="0">
                <a:solidFill>
                  <a:srgbClr val="FFA84F"/>
                </a:solidFill>
              </a:rPr>
              <a:t>encountered in meetings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5133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2015-04-08 14.02.05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1848" y="383312"/>
            <a:ext cx="2617954" cy="1963466"/>
          </a:xfrm>
          <a:prstGeom prst="rect">
            <a:avLst/>
          </a:prstGeom>
        </p:spPr>
      </p:pic>
      <p:pic>
        <p:nvPicPr>
          <p:cNvPr id="9" name="Picture 8" descr="2015-04-08 14.04.41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9802" y="383312"/>
            <a:ext cx="2617955" cy="1963466"/>
          </a:xfrm>
          <a:prstGeom prst="rect">
            <a:avLst/>
          </a:prstGeom>
        </p:spPr>
      </p:pic>
      <p:pic>
        <p:nvPicPr>
          <p:cNvPr id="10" name="Picture 9" descr="2015-04-08 14.04.43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1848" y="2346777"/>
            <a:ext cx="2617954" cy="1963466"/>
          </a:xfrm>
          <a:prstGeom prst="rect">
            <a:avLst/>
          </a:prstGeom>
        </p:spPr>
      </p:pic>
      <p:pic>
        <p:nvPicPr>
          <p:cNvPr id="11" name="Picture 10" descr="2015-04-08 14.02.27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9802" y="2346777"/>
            <a:ext cx="2617955" cy="1963466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520818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Avenir Book"/>
                <a:cs typeface="Avenir Book"/>
              </a:rPr>
              <a:t>Women Workers’ Cooperatives </a:t>
            </a:r>
            <a:r>
              <a:rPr lang="en-US" sz="2000" dirty="0" smtClean="0">
                <a:latin typeface="Avenir Book"/>
                <a:cs typeface="Avenir Book"/>
                <a:sym typeface="Wingdings"/>
              </a:rPr>
              <a:t></a:t>
            </a:r>
            <a:endParaRPr lang="en-US" sz="2000" dirty="0">
              <a:latin typeface="Avenir Book"/>
              <a:cs typeface="Avenir Book"/>
            </a:endParaRPr>
          </a:p>
        </p:txBody>
      </p:sp>
    </p:spTree>
    <p:extLst>
      <p:ext uri="{BB962C8B-B14F-4D97-AF65-F5344CB8AC3E}">
        <p14:creationId xmlns:p14="http://schemas.microsoft.com/office/powerpoint/2010/main" val="2632896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Video	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522295" y="4342991"/>
            <a:ext cx="32949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2"/>
              </a:rPr>
              <a:t>https://youtu.be/</a:t>
            </a:r>
            <a:r>
              <a:rPr lang="en-US" dirty="0" smtClean="0">
                <a:hlinkClick r:id="rId2"/>
              </a:rPr>
              <a:t>nkV4yal7HIo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Dilemma</a:t>
            </a:r>
            <a:r>
              <a:rPr lang="zh-TW" altLang="en-US" dirty="0" smtClean="0"/>
              <a:t> </a:t>
            </a:r>
            <a:r>
              <a:rPr lang="en-US" altLang="zh-TW" dirty="0" smtClean="0"/>
              <a:t>of</a:t>
            </a:r>
            <a:r>
              <a:rPr lang="zh-TW" altLang="en-US" dirty="0" smtClean="0"/>
              <a:t> </a:t>
            </a:r>
            <a:r>
              <a:rPr lang="en-US" altLang="zh-TW" dirty="0" smtClean="0"/>
              <a:t>instant</a:t>
            </a:r>
            <a:r>
              <a:rPr lang="zh-TW" altLang="en-US" dirty="0" smtClean="0"/>
              <a:t> </a:t>
            </a:r>
            <a:r>
              <a:rPr lang="en-US" altLang="zh-TW" dirty="0" smtClean="0"/>
              <a:t>noodle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7181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A84F"/>
                </a:solidFill>
              </a:rPr>
              <a:t>Dilemma encountered	</a:t>
            </a:r>
            <a:endParaRPr lang="en-US" dirty="0">
              <a:solidFill>
                <a:srgbClr val="FFA84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Whether or not to sell instant Noodle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5" descr="0002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354" y="2053513"/>
            <a:ext cx="2034277" cy="2034277"/>
          </a:xfrm>
          <a:prstGeom prst="rect">
            <a:avLst/>
          </a:prstGeom>
        </p:spPr>
      </p:pic>
      <p:pic>
        <p:nvPicPr>
          <p:cNvPr id="7" name="Picture 6" descr="000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4254" y="2160482"/>
            <a:ext cx="1793791" cy="1793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457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Video	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430257" y="4471809"/>
            <a:ext cx="3405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2"/>
              </a:rPr>
              <a:t>https://youtu.be/</a:t>
            </a:r>
            <a:r>
              <a:rPr lang="en-US" dirty="0" smtClean="0">
                <a:hlinkClick r:id="rId2"/>
              </a:rPr>
              <a:t>tmr8Dyw7Mfo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Dilemma</a:t>
            </a:r>
            <a:r>
              <a:rPr lang="zh-TW" altLang="en-US" dirty="0" smtClean="0"/>
              <a:t> </a:t>
            </a:r>
            <a:r>
              <a:rPr lang="en-US" altLang="zh-TW" dirty="0" smtClean="0"/>
              <a:t>of</a:t>
            </a:r>
            <a:r>
              <a:rPr lang="zh-TW" altLang="en-US" dirty="0" smtClean="0"/>
              <a:t> </a:t>
            </a:r>
            <a:r>
              <a:rPr lang="en-US" altLang="zh-TW" dirty="0" smtClean="0"/>
              <a:t>Organic</a:t>
            </a:r>
            <a:r>
              <a:rPr lang="zh-TW" altLang="en-US" dirty="0" smtClean="0"/>
              <a:t> </a:t>
            </a:r>
            <a:r>
              <a:rPr lang="en-US" altLang="zh-TW" dirty="0" smtClean="0"/>
              <a:t>Vegetable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9085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A84F"/>
                </a:solidFill>
              </a:rPr>
              <a:t>Dilemma encountered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Whether or not to sell organic vegetable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474754" y="4036795"/>
            <a:ext cx="521204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/>
              <a:t>$$$$$$$$$$</a:t>
            </a:r>
          </a:p>
        </p:txBody>
      </p:sp>
      <p:pic>
        <p:nvPicPr>
          <p:cNvPr id="5" name="Picture 4" descr="0032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0785" y="1785671"/>
            <a:ext cx="2595192" cy="2251124"/>
          </a:xfrm>
          <a:prstGeom prst="rect">
            <a:avLst/>
          </a:prstGeom>
        </p:spPr>
      </p:pic>
      <p:pic>
        <p:nvPicPr>
          <p:cNvPr id="6" name="Picture 5" descr="0033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2773" y="2077757"/>
            <a:ext cx="2072376" cy="2072376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1495406" y="4036795"/>
            <a:ext cx="682151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749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A84F"/>
                </a:solidFill>
              </a:rPr>
              <a:t>Dilemma encountered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502" y="882683"/>
            <a:ext cx="8229600" cy="3394472"/>
          </a:xfrm>
        </p:spPr>
        <p:txBody>
          <a:bodyPr/>
          <a:lstStyle/>
          <a:p>
            <a:r>
              <a:rPr lang="en-US" dirty="0" smtClean="0"/>
              <a:t>Extra payment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Seniority + Social Activities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Content Placeholder 3" descr="new doc 1_1.jp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4140" b="38652"/>
          <a:stretch/>
        </p:blipFill>
        <p:spPr>
          <a:xfrm>
            <a:off x="457200" y="2184378"/>
            <a:ext cx="7296379" cy="2680057"/>
          </a:xfrm>
          <a:prstGeom prst="rect">
            <a:avLst/>
          </a:prstGeom>
        </p:spPr>
      </p:pic>
      <p:pic>
        <p:nvPicPr>
          <p:cNvPr id="6" name="Picture 5" descr="checkmark_check_tick_ok_yes-512.png"/>
          <p:cNvPicPr>
            <a:picLocks noChangeAspect="1"/>
          </p:cNvPicPr>
          <p:nvPr/>
        </p:nvPicPr>
        <p:blipFill>
          <a:blip r:embed="rId4" cstate="email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5965" y="2539748"/>
            <a:ext cx="1067614" cy="1067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330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Video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578402" y="4436855"/>
            <a:ext cx="43223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/>
              <a:t>Challenges to Traditional Econ</a:t>
            </a:r>
            <a:r>
              <a:rPr lang="en-US" altLang="zh-TW" sz="1200" dirty="0" smtClean="0"/>
              <a:t>om</a:t>
            </a:r>
            <a:r>
              <a:rPr lang="en-US" sz="1200" dirty="0" smtClean="0"/>
              <a:t>y</a:t>
            </a:r>
          </a:p>
          <a:p>
            <a:pPr algn="r"/>
            <a:r>
              <a:rPr lang="en-US" sz="1200" dirty="0">
                <a:hlinkClick r:id="rId2"/>
              </a:rPr>
              <a:t>https://youtu.be/</a:t>
            </a:r>
            <a:r>
              <a:rPr lang="en-US" sz="1200" dirty="0" smtClean="0">
                <a:hlinkClick r:id="rId2"/>
              </a:rPr>
              <a:t>4gmi2Q069hM</a:t>
            </a:r>
            <a:endParaRPr lang="en-US" sz="1200" dirty="0" smtClean="0"/>
          </a:p>
          <a:p>
            <a:pPr algn="r"/>
            <a:endParaRPr lang="en-US" sz="1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Challenges</a:t>
            </a:r>
            <a:r>
              <a:rPr lang="zh-TW" altLang="en-US" dirty="0" smtClean="0"/>
              <a:t> </a:t>
            </a:r>
            <a:r>
              <a:rPr lang="en-US" altLang="zh-TW" dirty="0" smtClean="0"/>
              <a:t>to</a:t>
            </a:r>
            <a:r>
              <a:rPr lang="zh-TW" altLang="en-US" dirty="0" smtClean="0"/>
              <a:t> </a:t>
            </a:r>
            <a:r>
              <a:rPr lang="en-US" altLang="zh-TW" dirty="0" smtClean="0"/>
              <a:t>Traditional</a:t>
            </a:r>
            <a:r>
              <a:rPr lang="zh-TW" altLang="en-US" dirty="0" smtClean="0"/>
              <a:t> </a:t>
            </a:r>
            <a:r>
              <a:rPr lang="en-US" altLang="zh-TW" dirty="0" smtClean="0"/>
              <a:t>Economy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0983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4657027"/>
          </a:xfrm>
        </p:spPr>
        <p:txBody>
          <a:bodyPr>
            <a:noAutofit/>
          </a:bodyPr>
          <a:lstStyle/>
          <a:p>
            <a:r>
              <a:rPr lang="en-US" sz="2800" i="1" dirty="0"/>
              <a:t>“To take back business so that it </a:t>
            </a:r>
            <a:r>
              <a:rPr lang="en-US" sz="2800" i="1" dirty="0">
                <a:solidFill>
                  <a:srgbClr val="FFA84F"/>
                </a:solidFill>
              </a:rPr>
              <a:t>contributes to the well-being of people and the planet</a:t>
            </a:r>
            <a:r>
              <a:rPr lang="en-US" sz="2800" i="1" dirty="0"/>
              <a:t>” </a:t>
            </a:r>
          </a:p>
        </p:txBody>
      </p:sp>
      <p:sp>
        <p:nvSpPr>
          <p:cNvPr id="5" name="Rectangle 4"/>
          <p:cNvSpPr/>
          <p:nvPr/>
        </p:nvSpPr>
        <p:spPr>
          <a:xfrm>
            <a:off x="4114800" y="2673919"/>
            <a:ext cx="4572000" cy="1138773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US" sz="3200" i="1" dirty="0"/>
              <a:t/>
            </a:r>
            <a:br>
              <a:rPr lang="en-US" sz="3200" i="1" dirty="0"/>
            </a:br>
            <a:r>
              <a:rPr lang="en-US" i="1" dirty="0"/>
              <a:t>(Take back the economy, Page </a:t>
            </a:r>
            <a:r>
              <a:rPr lang="en-US" i="1" dirty="0" smtClean="0"/>
              <a:t>51)</a:t>
            </a:r>
            <a:r>
              <a:rPr lang="en-US" i="1" dirty="0"/>
              <a:t/>
            </a:r>
            <a:br>
              <a:rPr lang="en-US" i="1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8182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Survival well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282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Flexibility</a:t>
            </a:r>
            <a:endParaRPr lang="en-US" dirty="0"/>
          </a:p>
        </p:txBody>
      </p:sp>
      <p:pic>
        <p:nvPicPr>
          <p:cNvPr id="4" name="Picture 3" descr="2015-03-31 16.52.03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3505" y="1063229"/>
            <a:ext cx="4816522" cy="3612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059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Flexibility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3505" y="1063229"/>
            <a:ext cx="4816522" cy="3612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601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9229" y="571341"/>
            <a:ext cx="4962424" cy="33944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5400" dirty="0" smtClean="0"/>
              <a:t>At 2000</a:t>
            </a:r>
          </a:p>
          <a:p>
            <a:pPr marL="0" indent="0">
              <a:buNone/>
            </a:pPr>
            <a:r>
              <a:rPr lang="en-US" sz="5400" dirty="0" smtClean="0"/>
              <a:t> </a:t>
            </a:r>
          </a:p>
        </p:txBody>
      </p:sp>
      <p:pic>
        <p:nvPicPr>
          <p:cNvPr id="6" name="Picture 5" descr="115666318.png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encilGrayscale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9208" y="1791778"/>
            <a:ext cx="2676373" cy="2833457"/>
          </a:xfrm>
          <a:prstGeom prst="rect">
            <a:avLst/>
          </a:prstGeom>
        </p:spPr>
      </p:pic>
      <p:pic>
        <p:nvPicPr>
          <p:cNvPr id="26" name="Picture 25" descr="0029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5781" y="2002327"/>
            <a:ext cx="684992" cy="1244729"/>
          </a:xfrm>
          <a:prstGeom prst="rect">
            <a:avLst/>
          </a:prstGeom>
        </p:spPr>
      </p:pic>
      <p:pic>
        <p:nvPicPr>
          <p:cNvPr id="27" name="Picture 26" descr="0029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581" y="2002327"/>
            <a:ext cx="684992" cy="1244729"/>
          </a:xfrm>
          <a:prstGeom prst="rect">
            <a:avLst/>
          </a:prstGeom>
        </p:spPr>
      </p:pic>
      <p:pic>
        <p:nvPicPr>
          <p:cNvPr id="28" name="Picture 27" descr="0029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4016" y="2002327"/>
            <a:ext cx="684992" cy="1244729"/>
          </a:xfrm>
          <a:prstGeom prst="rect">
            <a:avLst/>
          </a:prstGeom>
        </p:spPr>
      </p:pic>
      <p:pic>
        <p:nvPicPr>
          <p:cNvPr id="29" name="Picture 28" descr="0029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7275" y="2002327"/>
            <a:ext cx="684992" cy="1244729"/>
          </a:xfrm>
          <a:prstGeom prst="rect">
            <a:avLst/>
          </a:prstGeom>
        </p:spPr>
      </p:pic>
      <p:pic>
        <p:nvPicPr>
          <p:cNvPr id="32" name="Picture 31" descr="0029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5350" y="2002327"/>
            <a:ext cx="684992" cy="1244729"/>
          </a:xfrm>
          <a:prstGeom prst="rect">
            <a:avLst/>
          </a:prstGeom>
        </p:spPr>
      </p:pic>
      <p:pic>
        <p:nvPicPr>
          <p:cNvPr id="42" name="Picture 41" descr="0029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5781" y="3108903"/>
            <a:ext cx="684992" cy="1244729"/>
          </a:xfrm>
          <a:prstGeom prst="rect">
            <a:avLst/>
          </a:prstGeom>
        </p:spPr>
      </p:pic>
      <p:pic>
        <p:nvPicPr>
          <p:cNvPr id="43" name="Picture 42" descr="0029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581" y="3108903"/>
            <a:ext cx="684992" cy="1244729"/>
          </a:xfrm>
          <a:prstGeom prst="rect">
            <a:avLst/>
          </a:prstGeom>
        </p:spPr>
      </p:pic>
      <p:pic>
        <p:nvPicPr>
          <p:cNvPr id="44" name="Picture 43" descr="0029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4016" y="3108903"/>
            <a:ext cx="684992" cy="1244729"/>
          </a:xfrm>
          <a:prstGeom prst="rect">
            <a:avLst/>
          </a:prstGeom>
        </p:spPr>
      </p:pic>
      <p:pic>
        <p:nvPicPr>
          <p:cNvPr id="45" name="Picture 44" descr="0029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7275" y="3108903"/>
            <a:ext cx="684992" cy="1244729"/>
          </a:xfrm>
          <a:prstGeom prst="rect">
            <a:avLst/>
          </a:prstGeom>
        </p:spPr>
      </p:pic>
      <p:pic>
        <p:nvPicPr>
          <p:cNvPr id="46" name="Picture 45" descr="0029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5350" y="3108903"/>
            <a:ext cx="684992" cy="1244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889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A84F"/>
                </a:solidFill>
              </a:rPr>
              <a:t>Well-being of people</a:t>
            </a:r>
            <a:endParaRPr lang="en-US" dirty="0">
              <a:solidFill>
                <a:srgbClr val="FFA84F"/>
              </a:solidFill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4112654" y="1335073"/>
            <a:ext cx="1467075" cy="2114560"/>
            <a:chOff x="2928228" y="1335073"/>
            <a:chExt cx="1467075" cy="211456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28228" y="1335073"/>
              <a:ext cx="1467073" cy="1467073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2928229" y="2803302"/>
              <a:ext cx="146707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latin typeface="Avenir Book"/>
                  <a:cs typeface="Avenir Book"/>
                </a:rPr>
                <a:t>Decision powered</a:t>
              </a:r>
              <a:endParaRPr lang="en-US" dirty="0">
                <a:latin typeface="Avenir Book"/>
                <a:cs typeface="Avenir Book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1513436" y="1863912"/>
            <a:ext cx="2934766" cy="1585721"/>
            <a:chOff x="407972" y="1863912"/>
            <a:chExt cx="2934766" cy="1585721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7972" y="1863912"/>
              <a:ext cx="2934766" cy="1136805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1105020" y="2803302"/>
              <a:ext cx="138887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latin typeface="Avenir Book"/>
                  <a:cs typeface="Avenir Book"/>
                </a:rPr>
                <a:t>Friendship</a:t>
              </a:r>
            </a:p>
            <a:p>
              <a:pPr algn="ctr"/>
              <a:r>
                <a:rPr lang="en-US" dirty="0" smtClean="0">
                  <a:latin typeface="Avenir Book"/>
                  <a:cs typeface="Avenir Book"/>
                </a:rPr>
                <a:t>established</a:t>
              </a:r>
              <a:endParaRPr lang="en-US" dirty="0">
                <a:latin typeface="Avenir Book"/>
                <a:cs typeface="Avenir Book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5882685" y="1287854"/>
            <a:ext cx="1598986" cy="2161779"/>
            <a:chOff x="4777221" y="1287854"/>
            <a:chExt cx="1598986" cy="2161779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32038" y="1287854"/>
              <a:ext cx="1274973" cy="1469384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4777221" y="2803302"/>
              <a:ext cx="15989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latin typeface="Avenir Book"/>
                  <a:cs typeface="Avenir Book"/>
                </a:rPr>
                <a:t>Management Skills learnt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11811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A84F"/>
                </a:solidFill>
              </a:rPr>
              <a:t>From interviews</a:t>
            </a:r>
            <a:endParaRPr lang="en-US" dirty="0">
              <a:solidFill>
                <a:srgbClr val="FFA84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83823" y="1134106"/>
            <a:ext cx="7989157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“In the past, I seldom talked much at work as I don</a:t>
            </a:r>
            <a:r>
              <a:rPr lang="fr-FR" dirty="0" smtClean="0"/>
              <a:t>’</a:t>
            </a:r>
            <a:r>
              <a:rPr lang="en-US" dirty="0" smtClean="0"/>
              <a:t>t want to be in trouble. But now in the cooperative, I feel a sense of </a:t>
            </a:r>
            <a:r>
              <a:rPr lang="en-US" dirty="0" smtClean="0">
                <a:solidFill>
                  <a:srgbClr val="FFA84F"/>
                </a:solidFill>
              </a:rPr>
              <a:t>dignity</a:t>
            </a:r>
            <a:r>
              <a:rPr lang="en-US" dirty="0" smtClean="0"/>
              <a:t> that I could </a:t>
            </a:r>
            <a:r>
              <a:rPr lang="en-US" dirty="0" smtClean="0">
                <a:solidFill>
                  <a:srgbClr val="FFA84F"/>
                </a:solidFill>
              </a:rPr>
              <a:t>speak out </a:t>
            </a:r>
            <a:r>
              <a:rPr lang="en-US" dirty="0" smtClean="0"/>
              <a:t>to </a:t>
            </a:r>
            <a:r>
              <a:rPr lang="en-US" dirty="0" smtClean="0">
                <a:solidFill>
                  <a:srgbClr val="FFA84F"/>
                </a:solidFill>
              </a:rPr>
              <a:t>improve the cooperative </a:t>
            </a:r>
            <a:r>
              <a:rPr lang="en-US" dirty="0" smtClean="0"/>
              <a:t>with others together. And also, I am </a:t>
            </a:r>
            <a:r>
              <a:rPr lang="en-US" dirty="0" smtClean="0">
                <a:solidFill>
                  <a:srgbClr val="FFA84F"/>
                </a:solidFill>
              </a:rPr>
              <a:t>more confident that I could even talk in front of strangers and cameras</a:t>
            </a:r>
            <a:r>
              <a:rPr lang="en-US" dirty="0" smtClean="0"/>
              <a:t>. Sometimes, I </a:t>
            </a:r>
            <a:r>
              <a:rPr lang="en-US" dirty="0" smtClean="0">
                <a:solidFill>
                  <a:srgbClr val="FFA84F"/>
                </a:solidFill>
              </a:rPr>
              <a:t>hang out with my friends </a:t>
            </a:r>
            <a:r>
              <a:rPr lang="en-US" dirty="0" smtClean="0"/>
              <a:t>in the </a:t>
            </a:r>
            <a:r>
              <a:rPr lang="en-US" dirty="0" smtClean="0">
                <a:solidFill>
                  <a:srgbClr val="FFA84F"/>
                </a:solidFill>
              </a:rPr>
              <a:t>cooperative</a:t>
            </a:r>
            <a:r>
              <a:rPr lang="en-US" dirty="0" smtClean="0"/>
              <a:t> that we would go out and see a movie ”</a:t>
            </a:r>
          </a:p>
          <a:p>
            <a:pPr algn="r"/>
            <a:r>
              <a:rPr lang="en-US" dirty="0" smtClean="0"/>
              <a:t>- </a:t>
            </a:r>
            <a:r>
              <a:rPr lang="en-US" dirty="0" err="1" smtClean="0"/>
              <a:t>Wun</a:t>
            </a:r>
            <a:r>
              <a:rPr lang="en-US" dirty="0" smtClean="0"/>
              <a:t> Ying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57946" y="3031311"/>
            <a:ext cx="792885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“I have </a:t>
            </a:r>
            <a:r>
              <a:rPr lang="en-US" dirty="0" smtClean="0">
                <a:solidFill>
                  <a:srgbClr val="FFA84F"/>
                </a:solidFill>
              </a:rPr>
              <a:t>learnt so many things </a:t>
            </a:r>
            <a:r>
              <a:rPr lang="en-US" dirty="0" smtClean="0"/>
              <a:t>in the cooperative. In the cooperative, we have to </a:t>
            </a:r>
            <a:r>
              <a:rPr lang="en-US" dirty="0" smtClean="0">
                <a:solidFill>
                  <a:srgbClr val="FFA84F"/>
                </a:solidFill>
              </a:rPr>
              <a:t>rotate different roles of responsibility </a:t>
            </a:r>
            <a:r>
              <a:rPr lang="en-US" dirty="0" smtClean="0"/>
              <a:t>no matter administrative work or order food. The cooperative also </a:t>
            </a:r>
            <a:r>
              <a:rPr lang="en-US" dirty="0" smtClean="0">
                <a:solidFill>
                  <a:srgbClr val="FFA84F"/>
                </a:solidFill>
              </a:rPr>
              <a:t>broadens my social circuit </a:t>
            </a:r>
            <a:r>
              <a:rPr lang="en-US" dirty="0" smtClean="0"/>
              <a:t>and let me be </a:t>
            </a:r>
            <a:r>
              <a:rPr lang="en-US" dirty="0" smtClean="0">
                <a:solidFill>
                  <a:srgbClr val="FFA84F"/>
                </a:solidFill>
              </a:rPr>
              <a:t>more aware </a:t>
            </a:r>
            <a:r>
              <a:rPr lang="en-US" dirty="0" smtClean="0"/>
              <a:t>towards </a:t>
            </a:r>
            <a:r>
              <a:rPr lang="en-US" dirty="0" smtClean="0">
                <a:solidFill>
                  <a:srgbClr val="FFA84F"/>
                </a:solidFill>
              </a:rPr>
              <a:t>social issues </a:t>
            </a:r>
            <a:r>
              <a:rPr lang="en-US" dirty="0" smtClean="0"/>
              <a:t>and the </a:t>
            </a:r>
            <a:r>
              <a:rPr lang="en-US" dirty="0" smtClean="0">
                <a:solidFill>
                  <a:srgbClr val="FFA84F"/>
                </a:solidFill>
              </a:rPr>
              <a:t>community</a:t>
            </a:r>
            <a:r>
              <a:rPr lang="en-US" dirty="0" smtClean="0"/>
              <a:t>.”</a:t>
            </a:r>
          </a:p>
          <a:p>
            <a:pPr algn="r"/>
            <a:r>
              <a:rPr lang="en-US" dirty="0" smtClean="0"/>
              <a:t>-  </a:t>
            </a:r>
            <a:r>
              <a:rPr lang="en-US" dirty="0" err="1" smtClean="0"/>
              <a:t>Wai</a:t>
            </a:r>
            <a:r>
              <a:rPr lang="en-US" dirty="0" smtClean="0"/>
              <a:t> Yee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9853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A84F"/>
                </a:solidFill>
              </a:rPr>
              <a:t>Special Thanks</a:t>
            </a:r>
            <a:endParaRPr lang="en-US" dirty="0">
              <a:solidFill>
                <a:srgbClr val="FFA84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Credit to</a:t>
            </a:r>
          </a:p>
          <a:p>
            <a:pPr lvl="1"/>
            <a:r>
              <a:rPr lang="en-US" sz="2400" dirty="0" smtClean="0"/>
              <a:t>Mei Lin, Coordinator of HKWWA</a:t>
            </a:r>
          </a:p>
          <a:p>
            <a:pPr lvl="1"/>
            <a:r>
              <a:rPr lang="en-US" sz="2400" dirty="0" err="1" smtClean="0"/>
              <a:t>Wun</a:t>
            </a:r>
            <a:r>
              <a:rPr lang="en-US" sz="2400" dirty="0" smtClean="0"/>
              <a:t> Ying, Women Worker</a:t>
            </a:r>
          </a:p>
          <a:p>
            <a:pPr lvl="1"/>
            <a:r>
              <a:rPr lang="en-US" sz="2400" dirty="0" err="1" smtClean="0"/>
              <a:t>Wai</a:t>
            </a:r>
            <a:r>
              <a:rPr lang="en-US" sz="2400" dirty="0" smtClean="0"/>
              <a:t> Yee, Women Worker</a:t>
            </a:r>
          </a:p>
          <a:p>
            <a:pPr lvl="1"/>
            <a:r>
              <a:rPr lang="en-US" sz="2400" dirty="0" smtClean="0"/>
              <a:t>La</a:t>
            </a:r>
            <a:r>
              <a:rPr lang="en-US" altLang="zh-TW" sz="2400" dirty="0" smtClean="0"/>
              <a:t>tv</a:t>
            </a:r>
            <a:r>
              <a:rPr lang="en-US" sz="2400" dirty="0" smtClean="0"/>
              <a:t>ia, Student (Grass Root Concern Group)</a:t>
            </a:r>
          </a:p>
          <a:p>
            <a:pPr lvl="1"/>
            <a:r>
              <a:rPr lang="en-US" sz="2400" dirty="0" smtClean="0"/>
              <a:t>Lai </a:t>
            </a:r>
            <a:r>
              <a:rPr lang="en-US" sz="2400" dirty="0" err="1" smtClean="0"/>
              <a:t>Chee</a:t>
            </a:r>
            <a:r>
              <a:rPr lang="en-US" sz="2400" dirty="0" smtClean="0"/>
              <a:t>, Student (Special Service Period)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94858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16864"/>
            <a:ext cx="8229600" cy="3877759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6000" dirty="0" smtClean="0">
                <a:solidFill>
                  <a:srgbClr val="FFA84F"/>
                </a:solidFill>
              </a:rPr>
              <a:t>Q&amp;A Session </a:t>
            </a:r>
          </a:p>
          <a:p>
            <a:pPr marL="0" indent="0" algn="ctr">
              <a:buNone/>
            </a:pPr>
            <a:r>
              <a:rPr lang="en-US" sz="6000" dirty="0" smtClean="0"/>
              <a:t>NOW!!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2223186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Video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430257" y="4453406"/>
            <a:ext cx="32565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2"/>
              </a:rPr>
              <a:t>https://youtu.be/</a:t>
            </a:r>
            <a:r>
              <a:rPr lang="en-US" dirty="0" smtClean="0">
                <a:hlinkClick r:id="rId2"/>
              </a:rPr>
              <a:t>1fWfWXnk4IQ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Special</a:t>
            </a:r>
            <a:r>
              <a:rPr lang="zh-TW" altLang="en-US" dirty="0" smtClean="0"/>
              <a:t> </a:t>
            </a:r>
            <a:r>
              <a:rPr lang="en-US" altLang="zh-TW" dirty="0" smtClean="0"/>
              <a:t>Service</a:t>
            </a:r>
            <a:r>
              <a:rPr lang="zh-TW" altLang="en-US" dirty="0" smtClean="0"/>
              <a:t> </a:t>
            </a:r>
            <a:r>
              <a:rPr lang="en-US" altLang="zh-TW" dirty="0" smtClean="0"/>
              <a:t>Period</a:t>
            </a:r>
            <a:r>
              <a:rPr lang="zh-TW" altLang="en-US" dirty="0" smtClean="0"/>
              <a:t> </a:t>
            </a:r>
            <a:r>
              <a:rPr lang="en-US" altLang="zh-TW" dirty="0" smtClean="0"/>
              <a:t>by</a:t>
            </a:r>
            <a:r>
              <a:rPr lang="zh-TW" altLang="en-US" dirty="0" smtClean="0"/>
              <a:t> </a:t>
            </a:r>
            <a:r>
              <a:rPr lang="en-US" altLang="zh-TW" dirty="0" smtClean="0"/>
              <a:t>Hope</a:t>
            </a:r>
            <a:r>
              <a:rPr lang="zh-TW" altLang="en-US" dirty="0" smtClean="0"/>
              <a:t> </a:t>
            </a:r>
            <a:r>
              <a:rPr lang="en-US" altLang="zh-TW" dirty="0" smtClean="0"/>
              <a:t>and</a:t>
            </a:r>
            <a:r>
              <a:rPr lang="zh-TW" altLang="en-US" dirty="0" smtClean="0"/>
              <a:t> </a:t>
            </a:r>
            <a:r>
              <a:rPr lang="en-US" altLang="zh-TW" dirty="0" smtClean="0"/>
              <a:t>Victor</a:t>
            </a:r>
            <a:br>
              <a:rPr lang="en-US" altLang="zh-TW" dirty="0" smtClean="0"/>
            </a:br>
            <a:r>
              <a:rPr lang="en-US" altLang="zh-TW" dirty="0" smtClean="0">
                <a:sym typeface="Wingdings"/>
              </a:rPr>
              <a:t>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6747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020739" y="2096726"/>
            <a:ext cx="3957953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 smtClean="0">
                <a:latin typeface="Avenir Book"/>
                <a:cs typeface="Avenir Book"/>
              </a:rPr>
              <a:t>year of </a:t>
            </a:r>
            <a:r>
              <a:rPr lang="en-US" sz="4800" dirty="0">
                <a:latin typeface="Avenir Book"/>
                <a:cs typeface="Avenir Book"/>
              </a:rPr>
              <a:t>the </a:t>
            </a:r>
            <a:endParaRPr lang="en-US" sz="4800" dirty="0" smtClean="0">
              <a:latin typeface="Avenir Book"/>
              <a:cs typeface="Avenir Book"/>
            </a:endParaRPr>
          </a:p>
          <a:p>
            <a:r>
              <a:rPr lang="en-US" sz="4800" dirty="0" smtClean="0">
                <a:latin typeface="Avenir Book"/>
                <a:cs typeface="Avenir Book"/>
              </a:rPr>
              <a:t>cooperative!</a:t>
            </a:r>
            <a:r>
              <a:rPr lang="en-US" sz="4800" dirty="0">
                <a:latin typeface="Avenir Book"/>
                <a:cs typeface="Avenir Book"/>
              </a:rPr>
              <a:t>!!</a:t>
            </a:r>
          </a:p>
        </p:txBody>
      </p:sp>
      <p:sp>
        <p:nvSpPr>
          <p:cNvPr id="5" name="Rectangle 4"/>
          <p:cNvSpPr/>
          <p:nvPr/>
        </p:nvSpPr>
        <p:spPr>
          <a:xfrm>
            <a:off x="984169" y="1732027"/>
            <a:ext cx="3200242" cy="22159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3800" dirty="0">
                <a:solidFill>
                  <a:srgbClr val="FF6600"/>
                </a:solidFill>
                <a:latin typeface="Avenir Book"/>
                <a:cs typeface="Avenir Book"/>
              </a:rPr>
              <a:t>15</a:t>
            </a:r>
            <a:r>
              <a:rPr lang="en-US" sz="13800" baseline="30000" dirty="0">
                <a:solidFill>
                  <a:srgbClr val="FF6600"/>
                </a:solidFill>
                <a:latin typeface="Avenir Book"/>
                <a:cs typeface="Avenir Book"/>
              </a:rPr>
              <a:t>th</a:t>
            </a:r>
            <a:r>
              <a:rPr lang="en-US" sz="13800" dirty="0">
                <a:solidFill>
                  <a:srgbClr val="FF6600"/>
                </a:solidFill>
                <a:latin typeface="Avenir Book"/>
                <a:cs typeface="Avenir Book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01647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61804149"/>
              </p:ext>
            </p:extLst>
          </p:nvPr>
        </p:nvGraphicFramePr>
        <p:xfrm>
          <a:off x="256073" y="337852"/>
          <a:ext cx="8618427" cy="43221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07281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CUHK Committee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973070"/>
            <a:ext cx="8229600" cy="621552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Negotiation</a:t>
            </a:r>
            <a:endParaRPr lang="en-US" dirty="0"/>
          </a:p>
        </p:txBody>
      </p:sp>
      <p:pic>
        <p:nvPicPr>
          <p:cNvPr id="6" name="Picture 5" descr="0003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7207" y="439160"/>
            <a:ext cx="4567180" cy="4794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426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Special Service period</a:t>
            </a:r>
            <a:br>
              <a:rPr lang="en-US" dirty="0" smtClean="0"/>
            </a:br>
            <a:r>
              <a:rPr lang="en-US" dirty="0" smtClean="0"/>
              <a:t>(11:00PM-1:30AM)</a:t>
            </a:r>
          </a:p>
          <a:p>
            <a:r>
              <a:rPr lang="en-US" dirty="0" smtClean="0"/>
              <a:t>Release burden of workers</a:t>
            </a:r>
            <a:endParaRPr lang="en-US" dirty="0"/>
          </a:p>
        </p:txBody>
      </p:sp>
      <p:pic>
        <p:nvPicPr>
          <p:cNvPr id="5" name="Picture 4" descr="0004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1478" y="1200151"/>
            <a:ext cx="2271293" cy="2405737"/>
          </a:xfrm>
          <a:prstGeom prst="rect">
            <a:avLst/>
          </a:prstGeom>
        </p:spPr>
      </p:pic>
      <p:pic>
        <p:nvPicPr>
          <p:cNvPr id="7" name="Picture 6" descr="0005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6974" y="2058019"/>
            <a:ext cx="2922733" cy="3095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743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TAKE BACK THE BUSINESS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184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 Black 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2144</TotalTime>
  <Words>429</Words>
  <Application>Microsoft Office PowerPoint</Application>
  <PresentationFormat>On-screen Show (16:9)</PresentationFormat>
  <Paragraphs>110</Paragraphs>
  <Slides>44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5" baseType="lpstr">
      <vt:lpstr> Black </vt:lpstr>
      <vt:lpstr>TAKE BACK THE ECONOMY WOMEN WORKERS’ COOPERATIVE</vt:lpstr>
      <vt:lpstr>Background</vt:lpstr>
      <vt:lpstr>PowerPoint Presentation</vt:lpstr>
      <vt:lpstr>PowerPoint Presentation</vt:lpstr>
      <vt:lpstr>PowerPoint Presentation</vt:lpstr>
      <vt:lpstr>PowerPoint Presentation</vt:lpstr>
      <vt:lpstr>CUHK Committee</vt:lpstr>
      <vt:lpstr>PowerPoint Presentation</vt:lpstr>
      <vt:lpstr>TAKE BACK THE BUSINESS</vt:lpstr>
      <vt:lpstr> “In a community economy we’re interested in how surplus is produced, who owns it, who decides how it can be used, how it can be deployed to produce well-being for people ” </vt:lpstr>
      <vt:lpstr>How Surplus is  PRODUCED?</vt:lpstr>
      <vt:lpstr> </vt:lpstr>
      <vt:lpstr>PowerPoint Presentation</vt:lpstr>
      <vt:lpstr>PowerPoint Presentation</vt:lpstr>
      <vt:lpstr>PAYMENT</vt:lpstr>
      <vt:lpstr>How they USE Collective Wealth</vt:lpstr>
      <vt:lpstr>Video</vt:lpstr>
      <vt:lpstr>PowerPoint Presentation</vt:lpstr>
      <vt:lpstr>Ways to use surplus </vt:lpstr>
      <vt:lpstr>HOW THEY MAKE DECISION</vt:lpstr>
      <vt:lpstr>Meeting </vt:lpstr>
      <vt:lpstr>How do they make decision? (Video)</vt:lpstr>
      <vt:lpstr>Meeting Agenda</vt:lpstr>
      <vt:lpstr>Meeting Agenda</vt:lpstr>
      <vt:lpstr>Meeting Agenda</vt:lpstr>
      <vt:lpstr>(in MAY)</vt:lpstr>
      <vt:lpstr>Raising Survival Payment Subsidies, Extra Payment (Bonus) </vt:lpstr>
      <vt:lpstr>Ways to make decision</vt:lpstr>
      <vt:lpstr>Dilemma encountered in meetings</vt:lpstr>
      <vt:lpstr>Video </vt:lpstr>
      <vt:lpstr>Dilemma encountered </vt:lpstr>
      <vt:lpstr>Video </vt:lpstr>
      <vt:lpstr>Dilemma encountered </vt:lpstr>
      <vt:lpstr>Dilemma encountered</vt:lpstr>
      <vt:lpstr>Video</vt:lpstr>
      <vt:lpstr>“To take back business so that it contributes to the well-being of people and the planet” </vt:lpstr>
      <vt:lpstr>Survival well</vt:lpstr>
      <vt:lpstr>Flexibility</vt:lpstr>
      <vt:lpstr>Flexibility</vt:lpstr>
      <vt:lpstr>Well-being of people</vt:lpstr>
      <vt:lpstr>From interviews</vt:lpstr>
      <vt:lpstr>Special Thanks</vt:lpstr>
      <vt:lpstr>PowerPoint Presentation</vt:lpstr>
      <vt:lpstr>Video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 Mang Sze</dc:creator>
  <cp:lastModifiedBy>IP Ka wing Helen</cp:lastModifiedBy>
  <cp:revision>56</cp:revision>
  <dcterms:created xsi:type="dcterms:W3CDTF">2015-04-07T16:59:06Z</dcterms:created>
  <dcterms:modified xsi:type="dcterms:W3CDTF">2015-05-05T09:02:11Z</dcterms:modified>
</cp:coreProperties>
</file>